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3" r:id="rId4"/>
    <p:sldId id="269" r:id="rId5"/>
    <p:sldId id="273" r:id="rId6"/>
    <p:sldId id="270" r:id="rId7"/>
    <p:sldId id="272" r:id="rId8"/>
    <p:sldId id="274" r:id="rId9"/>
    <p:sldId id="258" r:id="rId10"/>
    <p:sldId id="265" r:id="rId11"/>
    <p:sldId id="259" r:id="rId12"/>
    <p:sldId id="278" r:id="rId13"/>
    <p:sldId id="279" r:id="rId14"/>
    <p:sldId id="280" r:id="rId15"/>
    <p:sldId id="271" r:id="rId16"/>
    <p:sldId id="276" r:id="rId17"/>
    <p:sldId id="277" r:id="rId18"/>
    <p:sldId id="281" r:id="rId19"/>
    <p:sldId id="284" r:id="rId20"/>
    <p:sldId id="282" r:id="rId21"/>
    <p:sldId id="283" r:id="rId22"/>
    <p:sldId id="289" r:id="rId23"/>
    <p:sldId id="290" r:id="rId24"/>
    <p:sldId id="291" r:id="rId25"/>
    <p:sldId id="292" r:id="rId26"/>
    <p:sldId id="297" r:id="rId27"/>
    <p:sldId id="286" r:id="rId28"/>
    <p:sldId id="296" r:id="rId29"/>
    <p:sldId id="287" r:id="rId30"/>
    <p:sldId id="288" r:id="rId31"/>
    <p:sldId id="293" r:id="rId32"/>
    <p:sldId id="294" r:id="rId33"/>
    <p:sldId id="295" r:id="rId34"/>
    <p:sldId id="275" r:id="rId35"/>
    <p:sldId id="26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5/1/2020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5/1/2020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5/1/2020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z="4400" dirty="0" smtClean="0">
                <a:latin typeface="Times New Roman" panose="02020603050405020304" pitchFamily="18" charset="0"/>
                <a:cs typeface="Times New Roman" panose="02020603050405020304" pitchFamily="18" charset="0"/>
              </a:rPr>
              <a:t>Caption Generator</a:t>
            </a:r>
            <a:endParaRPr lang="en-IN" sz="4400" dirty="0">
              <a:latin typeface="Times New Roman" panose="02020603050405020304" pitchFamily="18" charset="0"/>
              <a:cs typeface="Times New Roman" panose="02020603050405020304" pitchFamily="18" charset="0"/>
            </a:endParaRPr>
          </a:p>
        </p:txBody>
      </p:sp>
      <p:sp>
        <p:nvSpPr>
          <p:cNvPr id="7" name="Subtitle 2"/>
          <p:cNvSpPr>
            <a:spLocks noGrp="1"/>
          </p:cNvSpPr>
          <p:nvPr/>
        </p:nvSpPr>
        <p:spPr>
          <a:xfrm>
            <a:off x="278674" y="5397139"/>
            <a:ext cx="11512731" cy="13432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IN" sz="2000" dirty="0" smtClean="0">
                <a:solidFill>
                  <a:schemeClr val="tx1"/>
                </a:solidFill>
                <a:latin typeface="Times New Roman" panose="02020603050405020304" pitchFamily="18" charset="0"/>
                <a:cs typeface="Times New Roman" panose="02020603050405020304" pitchFamily="18" charset="0"/>
              </a:rPr>
              <a:t>Guide Name: Dr. S Thenmozhi						</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Vijaykumar R Pai</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Associate Professor, Dept. of CA					                  		      PES1201702013</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PES University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403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177" y="1921111"/>
            <a:ext cx="10058400" cy="3349920"/>
          </a:xfrm>
        </p:spPr>
        <p:txBody>
          <a:bodyPr>
            <a:normAutofit/>
          </a:bodyPr>
          <a:lstStyle/>
          <a:p>
            <a:r>
              <a:rPr lang="en-IN" sz="2400" b="1" dirty="0" smtClean="0">
                <a:latin typeface="Times New Roman" panose="02020603050405020304" pitchFamily="18" charset="0"/>
                <a:cs typeface="Times New Roman" panose="02020603050405020304" pitchFamily="18" charset="0"/>
              </a:rPr>
              <a:t>User Perspective</a:t>
            </a:r>
          </a:p>
          <a:p>
            <a:pPr lvl="1"/>
            <a:r>
              <a:rPr lang="en-IN" sz="2200" dirty="0" smtClean="0">
                <a:latin typeface="Times New Roman" panose="02020603050405020304" pitchFamily="18" charset="0"/>
                <a:cs typeface="Times New Roman" panose="02020603050405020304" pitchFamily="18" charset="0"/>
              </a:rPr>
              <a:t>The User launches the application.</a:t>
            </a:r>
          </a:p>
          <a:p>
            <a:pPr lvl="1"/>
            <a:r>
              <a:rPr lang="en-IN" sz="2200" dirty="0" smtClean="0">
                <a:latin typeface="Times New Roman" panose="02020603050405020304" pitchFamily="18" charset="0"/>
                <a:cs typeface="Times New Roman" panose="02020603050405020304" pitchFamily="18" charset="0"/>
              </a:rPr>
              <a:t>User uploads the images for which the captions are to be generated.</a:t>
            </a:r>
          </a:p>
          <a:p>
            <a:pPr lvl="1"/>
            <a:r>
              <a:rPr lang="en-IN" sz="2200" dirty="0">
                <a:latin typeface="Times New Roman" panose="02020603050405020304" pitchFamily="18" charset="0"/>
                <a:cs typeface="Times New Roman" panose="02020603050405020304" pitchFamily="18" charset="0"/>
              </a:rPr>
              <a:t>User clicks on the submit button.</a:t>
            </a:r>
          </a:p>
          <a:p>
            <a:pPr lvl="1"/>
            <a:r>
              <a:rPr lang="en-IN" sz="2200" dirty="0">
                <a:latin typeface="Times New Roman" panose="02020603050405020304" pitchFamily="18" charset="0"/>
                <a:cs typeface="Times New Roman" panose="02020603050405020304" pitchFamily="18" charset="0"/>
              </a:rPr>
              <a:t>Within a matter of seconds, the </a:t>
            </a:r>
            <a:r>
              <a:rPr lang="en-IN" sz="2200" dirty="0" smtClean="0">
                <a:latin typeface="Times New Roman" panose="02020603050405020304" pitchFamily="18" charset="0"/>
                <a:cs typeface="Times New Roman" panose="02020603050405020304" pitchFamily="18" charset="0"/>
              </a:rPr>
              <a:t>ML model recognizes </a:t>
            </a:r>
            <a:r>
              <a:rPr lang="en-IN" sz="2200" dirty="0">
                <a:latin typeface="Times New Roman" panose="02020603050405020304" pitchFamily="18" charset="0"/>
                <a:cs typeface="Times New Roman" panose="02020603050405020304" pitchFamily="18" charset="0"/>
              </a:rPr>
              <a:t>and process the content of an image.</a:t>
            </a:r>
          </a:p>
          <a:p>
            <a:pPr lvl="1"/>
            <a:r>
              <a:rPr lang="en-IN" sz="2200" dirty="0">
                <a:latin typeface="Times New Roman" panose="02020603050405020304" pitchFamily="18" charset="0"/>
                <a:cs typeface="Times New Roman" panose="02020603050405020304" pitchFamily="18" charset="0"/>
              </a:rPr>
              <a:t>The result will be displayed on the page.</a:t>
            </a:r>
          </a:p>
          <a:p>
            <a:pPr lvl="1"/>
            <a:endParaRPr lang="en-IN" sz="2200"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2354065" y="406395"/>
            <a:ext cx="7350623" cy="708302"/>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dirty="0"/>
          </a:p>
        </p:txBody>
      </p:sp>
    </p:spTree>
    <p:extLst>
      <p:ext uri="{BB962C8B-B14F-4D97-AF65-F5344CB8AC3E}">
        <p14:creationId xmlns:p14="http://schemas.microsoft.com/office/powerpoint/2010/main" val="3645179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9432" y="1572768"/>
            <a:ext cx="10058400" cy="4653861"/>
          </a:xfrm>
        </p:spPr>
        <p:txBody>
          <a:bodyPr>
            <a:normAutofit fontScale="92500" lnSpcReduction="10000"/>
          </a:bodyPr>
          <a:lstStyle/>
          <a:p>
            <a:r>
              <a:rPr lang="en-IN" sz="2400" b="1" dirty="0" smtClean="0">
                <a:latin typeface="Times New Roman" panose="02020603050405020304" pitchFamily="18" charset="0"/>
                <a:cs typeface="Times New Roman" panose="02020603050405020304" pitchFamily="18" charset="0"/>
              </a:rPr>
              <a:t>Model Development and Deployment</a:t>
            </a:r>
          </a:p>
          <a:p>
            <a:pPr lvl="1"/>
            <a:r>
              <a:rPr lang="en-IN" sz="2200" dirty="0" smtClean="0">
                <a:latin typeface="Times New Roman" panose="02020603050405020304" pitchFamily="18" charset="0"/>
                <a:cs typeface="Times New Roman" panose="02020603050405020304" pitchFamily="18" charset="0"/>
              </a:rPr>
              <a:t>Data Gathering</a:t>
            </a:r>
          </a:p>
          <a:p>
            <a:pPr lvl="2"/>
            <a:r>
              <a:rPr lang="en-IN" sz="2000" dirty="0" smtClean="0">
                <a:latin typeface="Times New Roman" panose="02020603050405020304" pitchFamily="18" charset="0"/>
                <a:cs typeface="Times New Roman" panose="02020603050405020304" pitchFamily="18" charset="0"/>
              </a:rPr>
              <a:t>Images for training the model</a:t>
            </a:r>
          </a:p>
          <a:p>
            <a:pPr lvl="2"/>
            <a:r>
              <a:rPr lang="en-IN" sz="2000" dirty="0" smtClean="0">
                <a:latin typeface="Times New Roman" panose="02020603050405020304" pitchFamily="18" charset="0"/>
                <a:cs typeface="Times New Roman" panose="02020603050405020304" pitchFamily="18" charset="0"/>
              </a:rPr>
              <a:t>Corpus for Image captions</a:t>
            </a:r>
          </a:p>
          <a:p>
            <a:pPr lvl="1"/>
            <a:r>
              <a:rPr lang="en-IN" sz="2200" dirty="0" smtClean="0">
                <a:latin typeface="Times New Roman" panose="02020603050405020304" pitchFamily="18" charset="0"/>
                <a:cs typeface="Times New Roman" panose="02020603050405020304" pitchFamily="18" charset="0"/>
              </a:rPr>
              <a:t>Pre-processing</a:t>
            </a:r>
          </a:p>
          <a:p>
            <a:pPr lvl="2"/>
            <a:r>
              <a:rPr lang="en-IN" sz="2000" dirty="0" smtClean="0">
                <a:latin typeface="Times New Roman" panose="02020603050405020304" pitchFamily="18" charset="0"/>
                <a:cs typeface="Times New Roman" panose="02020603050405020304" pitchFamily="18" charset="0"/>
              </a:rPr>
              <a:t>Corpus – Removal of stop words, punctuation marks, digits</a:t>
            </a:r>
          </a:p>
          <a:p>
            <a:pPr lvl="2"/>
            <a:r>
              <a:rPr lang="en-IN" sz="2000" dirty="0" smtClean="0">
                <a:latin typeface="Times New Roman" panose="02020603050405020304" pitchFamily="18" charset="0"/>
                <a:cs typeface="Times New Roman" panose="02020603050405020304" pitchFamily="18" charset="0"/>
              </a:rPr>
              <a:t>Generating the bag of words</a:t>
            </a:r>
          </a:p>
          <a:p>
            <a:pPr lvl="2"/>
            <a:r>
              <a:rPr lang="en-IN" sz="2000" dirty="0">
                <a:latin typeface="Times New Roman" panose="02020603050405020304" pitchFamily="18" charset="0"/>
                <a:cs typeface="Times New Roman" panose="02020603050405020304" pitchFamily="18" charset="0"/>
              </a:rPr>
              <a:t>Mapping of images with the </a:t>
            </a:r>
            <a:r>
              <a:rPr lang="en-IN" sz="2000" dirty="0" smtClean="0">
                <a:latin typeface="Times New Roman" panose="02020603050405020304" pitchFamily="18" charset="0"/>
                <a:cs typeface="Times New Roman" panose="02020603050405020304" pitchFamily="18" charset="0"/>
              </a:rPr>
              <a:t>Corpus</a:t>
            </a:r>
          </a:p>
          <a:p>
            <a:pPr lvl="1"/>
            <a:r>
              <a:rPr lang="en-IN" sz="2200" dirty="0" smtClean="0">
                <a:latin typeface="Times New Roman" panose="02020603050405020304" pitchFamily="18" charset="0"/>
                <a:cs typeface="Times New Roman" panose="02020603050405020304" pitchFamily="18" charset="0"/>
              </a:rPr>
              <a:t>Feature extraction from images</a:t>
            </a:r>
          </a:p>
          <a:p>
            <a:pPr lvl="1"/>
            <a:r>
              <a:rPr lang="en-IN" sz="2200" dirty="0">
                <a:latin typeface="Times New Roman" panose="02020603050405020304" pitchFamily="18" charset="0"/>
                <a:cs typeface="Times New Roman" panose="02020603050405020304" pitchFamily="18" charset="0"/>
              </a:rPr>
              <a:t>Object identification </a:t>
            </a:r>
            <a:endParaRPr lang="en-IN" sz="2200" dirty="0" smtClean="0">
              <a:latin typeface="Times New Roman" panose="02020603050405020304" pitchFamily="18" charset="0"/>
              <a:cs typeface="Times New Roman" panose="02020603050405020304" pitchFamily="18" charset="0"/>
            </a:endParaRPr>
          </a:p>
          <a:p>
            <a:pPr lvl="1"/>
            <a:r>
              <a:rPr lang="en-IN" sz="2200" dirty="0" smtClean="0">
                <a:latin typeface="Times New Roman" panose="02020603050405020304" pitchFamily="18" charset="0"/>
                <a:cs typeface="Times New Roman" panose="02020603050405020304" pitchFamily="18" charset="0"/>
              </a:rPr>
              <a:t>Model Generation using CNN</a:t>
            </a:r>
          </a:p>
          <a:p>
            <a:pPr lvl="1"/>
            <a:r>
              <a:rPr lang="en-IN" sz="2200" dirty="0" smtClean="0">
                <a:latin typeface="Times New Roman" panose="02020603050405020304" pitchFamily="18" charset="0"/>
                <a:cs typeface="Times New Roman" panose="02020603050405020304" pitchFamily="18" charset="0"/>
              </a:rPr>
              <a:t>Building LSTM (Long Short Term Memory) model.</a:t>
            </a:r>
          </a:p>
          <a:p>
            <a:pPr lvl="1"/>
            <a:r>
              <a:rPr lang="en-IN" sz="2200" dirty="0" smtClean="0">
                <a:latin typeface="Times New Roman" panose="02020603050405020304" pitchFamily="18" charset="0"/>
                <a:cs typeface="Times New Roman" panose="02020603050405020304" pitchFamily="18" charset="0"/>
              </a:rPr>
              <a:t>Validating the Model</a:t>
            </a:r>
          </a:p>
          <a:p>
            <a:pPr lvl="1"/>
            <a:r>
              <a:rPr lang="en-IN" sz="2200" dirty="0" smtClean="0">
                <a:latin typeface="Times New Roman" panose="02020603050405020304" pitchFamily="18" charset="0"/>
                <a:cs typeface="Times New Roman" panose="02020603050405020304" pitchFamily="18" charset="0"/>
              </a:rPr>
              <a:t>Deploy the ML model in the web application</a:t>
            </a:r>
          </a:p>
          <a:p>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213817" y="336725"/>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06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259258"/>
            <a:ext cx="10058400" cy="5324421"/>
          </a:xfrm>
        </p:spPr>
        <p:txBody>
          <a:bodyPr/>
          <a:lstStyle/>
          <a:p>
            <a:pPr marL="457200" indent="-457200">
              <a:buAutoNum type="arabicPeriod"/>
            </a:pPr>
            <a:r>
              <a:rPr lang="en-IN" sz="2400" b="1" dirty="0" smtClean="0">
                <a:latin typeface="Times New Roman" panose="02020603050405020304" pitchFamily="18" charset="0"/>
                <a:cs typeface="Times New Roman" panose="02020603050405020304" pitchFamily="18" charset="0"/>
              </a:rPr>
              <a:t>How Images are Pre-Processed</a:t>
            </a:r>
          </a:p>
          <a:p>
            <a:pPr marL="0" indent="0">
              <a:buNone/>
            </a:pPr>
            <a:r>
              <a:rPr lang="en-IN" dirty="0" smtClean="0">
                <a:latin typeface="Times New Roman" panose="02020603050405020304" pitchFamily="18" charset="0"/>
                <a:cs typeface="Times New Roman" panose="02020603050405020304" pitchFamily="18" charset="0"/>
              </a:rPr>
              <a:t>CNN model could be used directly as part of a broader image caption model. The problem is, it is a large model and running each photo through the network every time we want to test a new language model configuration is redundant. Instead, we can pre-compute the “photo features” using the pre-trained model and save them to file. We can load these features later and feed them into our model as the interpretation of a given photo in the dataset. It is no different to running the photo through the full VGG model.</a:t>
            </a:r>
          </a:p>
          <a:p>
            <a:pPr marL="0" indent="0">
              <a:buNone/>
            </a:pPr>
            <a:r>
              <a:rPr lang="en-IN" dirty="0">
                <a:latin typeface="Times New Roman" panose="02020603050405020304" pitchFamily="18" charset="0"/>
                <a:cs typeface="Times New Roman" panose="02020603050405020304" pitchFamily="18" charset="0"/>
              </a:rPr>
              <a:t>This is an optimization that will make training our models faster and consume less </a:t>
            </a:r>
            <a:r>
              <a:rPr lang="en-IN" dirty="0" smtClean="0">
                <a:latin typeface="Times New Roman" panose="02020603050405020304" pitchFamily="18" charset="0"/>
                <a:cs typeface="Times New Roman" panose="02020603050405020304" pitchFamily="18" charset="0"/>
              </a:rPr>
              <a:t>memory.</a:t>
            </a:r>
          </a:p>
          <a:p>
            <a:pPr marL="0" indent="0">
              <a:buNone/>
            </a:pPr>
            <a:r>
              <a:rPr lang="en-IN" dirty="0" smtClean="0">
                <a:latin typeface="Times New Roman" panose="02020603050405020304" pitchFamily="18" charset="0"/>
                <a:cs typeface="Times New Roman" panose="02020603050405020304" pitchFamily="18" charset="0"/>
              </a:rPr>
              <a:t>Once features are extracted, they are stored in pickle format as a file for future use.</a:t>
            </a:r>
          </a:p>
          <a:p>
            <a:pPr marL="0" indent="0">
              <a:buNone/>
            </a:pPr>
            <a:r>
              <a:rPr lang="en-IN" b="1"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770292" y="153847"/>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608" y="4572953"/>
            <a:ext cx="7000875" cy="1247775"/>
          </a:xfrm>
          <a:prstGeom prst="rect">
            <a:avLst/>
          </a:prstGeom>
        </p:spPr>
      </p:pic>
    </p:spTree>
    <p:extLst>
      <p:ext uri="{BB962C8B-B14F-4D97-AF65-F5344CB8AC3E}">
        <p14:creationId xmlns:p14="http://schemas.microsoft.com/office/powerpoint/2010/main" val="2931578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050253"/>
            <a:ext cx="10058400" cy="5341837"/>
          </a:xfrm>
        </p:spPr>
        <p:txBody>
          <a:bodyPr/>
          <a:lstStyle/>
          <a:p>
            <a:pPr marL="0" indent="0">
              <a:buNone/>
            </a:pPr>
            <a:r>
              <a:rPr lang="en-IN" sz="2400" b="1" dirty="0" smtClean="0">
                <a:latin typeface="Times New Roman" panose="02020603050405020304" pitchFamily="18" charset="0"/>
                <a:cs typeface="Times New Roman" panose="02020603050405020304" pitchFamily="18" charset="0"/>
              </a:rPr>
              <a:t>2. How Captions are Pre-Processed</a:t>
            </a:r>
          </a:p>
          <a:p>
            <a:pPr marL="0" indent="0">
              <a:buNone/>
            </a:pPr>
            <a:r>
              <a:rPr lang="en-IN" dirty="0" smtClean="0">
                <a:latin typeface="Times New Roman" panose="02020603050405020304" pitchFamily="18" charset="0"/>
                <a:cs typeface="Times New Roman" panose="02020603050405020304" pitchFamily="18" charset="0"/>
              </a:rPr>
              <a:t>The dataset contains </a:t>
            </a:r>
            <a:r>
              <a:rPr lang="en-IN" dirty="0">
                <a:latin typeface="Times New Roman" panose="02020603050405020304" pitchFamily="18" charset="0"/>
                <a:cs typeface="Times New Roman" panose="02020603050405020304" pitchFamily="18" charset="0"/>
              </a:rPr>
              <a:t>multiple descriptions for each photograph and the text of the descriptions requires some minimal cleaning</a:t>
            </a:r>
            <a:r>
              <a:rPr lang="en-IN" dirty="0" smtClean="0">
                <a:latin typeface="Times New Roman" panose="02020603050405020304" pitchFamily="18" charset="0"/>
                <a:cs typeface="Times New Roman" panose="02020603050405020304" pitchFamily="18" charset="0"/>
              </a:rPr>
              <a:t>. Once the file containing all of the descriptions of the images, the objective is to find the unique identifier of each image. This identifier is used on the photo filename and in the text file of descriptions.</a:t>
            </a:r>
          </a:p>
          <a:p>
            <a:pPr marL="0" indent="0">
              <a:buNone/>
            </a:pPr>
            <a:r>
              <a:rPr lang="en-IN" dirty="0" smtClean="0">
                <a:latin typeface="Times New Roman" panose="02020603050405020304" pitchFamily="18" charset="0"/>
                <a:cs typeface="Times New Roman" panose="02020603050405020304" pitchFamily="18" charset="0"/>
              </a:rPr>
              <a:t>Once the list of photo descriptions are loaded, it will return a dictionary of photo identifiers to descriptions. Each photo identifier maps to a list of one or more textual descriptions. Then the descriptions are needed to be cleaned. Then the cleaned descriptions are tokenized so that they are easier to work with.</a:t>
            </a:r>
          </a:p>
          <a:p>
            <a:pPr marL="0" indent="0">
              <a:buNone/>
            </a:pPr>
            <a:r>
              <a:rPr lang="en-IN" dirty="0" smtClean="0">
                <a:latin typeface="Times New Roman" panose="02020603050405020304" pitchFamily="18" charset="0"/>
                <a:cs typeface="Times New Roman" panose="02020603050405020304" pitchFamily="18" charset="0"/>
              </a:rPr>
              <a:t>The text is cleansed in order to reduce the size of the vocabulary of words. It is done to convert all words to lowercase, remove all punctuations, remove all words that are one character or less in length and remove all words with numbers in them. Once cleaned, we can summarize the size of the vocabulary.</a:t>
            </a:r>
          </a:p>
          <a:p>
            <a:pPr marL="0" indent="0">
              <a:buNone/>
            </a:pPr>
            <a:r>
              <a:rPr lang="en-IN" dirty="0" smtClean="0">
                <a:latin typeface="Times New Roman" panose="02020603050405020304" pitchFamily="18" charset="0"/>
                <a:cs typeface="Times New Roman" panose="02020603050405020304" pitchFamily="18" charset="0"/>
              </a:rPr>
              <a:t>Ideally, a small and expressive vocabulary is expected.</a:t>
            </a:r>
          </a:p>
          <a:p>
            <a:pPr marL="0" indent="0">
              <a:buNone/>
            </a:pPr>
            <a:r>
              <a:rPr lang="en-IN" dirty="0" smtClean="0">
                <a:latin typeface="Times New Roman" panose="02020603050405020304" pitchFamily="18" charset="0"/>
                <a:cs typeface="Times New Roman" panose="02020603050405020304" pitchFamily="18" charset="0"/>
              </a:rPr>
              <a:t>Finally, the dictionary of image identifiers and descriptions are saved to a new file called descriptions.txt with one image identifier and description per line.</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446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877" y="1375956"/>
            <a:ext cx="8330338" cy="4482636"/>
          </a:xfrm>
        </p:spPr>
      </p:pic>
    </p:spTree>
    <p:extLst>
      <p:ext uri="{BB962C8B-B14F-4D97-AF65-F5344CB8AC3E}">
        <p14:creationId xmlns:p14="http://schemas.microsoft.com/office/powerpoint/2010/main" val="645066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3</a:t>
            </a:r>
            <a:r>
              <a:rPr lang="en-IN" sz="2400" b="1" dirty="0" smtClean="0">
                <a:latin typeface="Times New Roman" panose="02020603050405020304" pitchFamily="18" charset="0"/>
                <a:cs typeface="Times New Roman" panose="02020603050405020304" pitchFamily="18" charset="0"/>
              </a:rPr>
              <a:t>. Convolutional Neural Networks</a:t>
            </a:r>
          </a:p>
          <a:p>
            <a:pPr marL="0" indent="0">
              <a:buNone/>
            </a:pPr>
            <a:r>
              <a:rPr lang="en-IN" sz="2200" b="1" dirty="0" smtClean="0">
                <a:latin typeface="Times New Roman" panose="02020603050405020304" pitchFamily="18" charset="0"/>
                <a:cs typeface="Times New Roman" panose="02020603050405020304" pitchFamily="18" charset="0"/>
              </a:rPr>
              <a:t>CNN Algorithm </a:t>
            </a:r>
            <a:r>
              <a:rPr lang="en-IN" dirty="0" smtClean="0">
                <a:latin typeface="Times New Roman" panose="02020603050405020304" pitchFamily="18" charset="0"/>
                <a:cs typeface="Times New Roman" panose="02020603050405020304" pitchFamily="18" charset="0"/>
              </a:rPr>
              <a:t>– With the help of CNN Algorithm, features are extracted from the images with the help of pre-trained VGG16 model.</a:t>
            </a:r>
          </a:p>
          <a:p>
            <a:pPr marL="0" indent="0">
              <a:buNone/>
            </a:pPr>
            <a:r>
              <a:rPr lang="en-IN" dirty="0" smtClean="0">
                <a:latin typeface="Times New Roman" panose="02020603050405020304" pitchFamily="18" charset="0"/>
                <a:cs typeface="Times New Roman" panose="02020603050405020304" pitchFamily="18" charset="0"/>
              </a:rPr>
              <a:t>CNN Algorithm is being used in this project as they are specialized deep neural networks which can process the data that has input shape like a 2D matrix. Images are easily represented as a 2D matrix and CNN is very useful in working with images.</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596" y="3536626"/>
            <a:ext cx="8622898" cy="3087111"/>
          </a:xfrm>
          <a:prstGeom prst="rect">
            <a:avLst/>
          </a:prstGeom>
        </p:spPr>
      </p:pic>
    </p:spTree>
    <p:extLst>
      <p:ext uri="{BB962C8B-B14F-4D97-AF65-F5344CB8AC3E}">
        <p14:creationId xmlns:p14="http://schemas.microsoft.com/office/powerpoint/2010/main" val="1925394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4. LSTM (Long Short Term Memory) </a:t>
            </a:r>
          </a:p>
          <a:p>
            <a:pPr marL="0" indent="0">
              <a:buNone/>
            </a:pPr>
            <a:r>
              <a:rPr lang="en-IN" sz="2200" b="1" dirty="0" smtClean="0">
                <a:latin typeface="Times New Roman" panose="02020603050405020304" pitchFamily="18" charset="0"/>
                <a:cs typeface="Times New Roman" panose="02020603050405020304" pitchFamily="18" charset="0"/>
              </a:rPr>
              <a:t>LSTM Algorithm </a:t>
            </a:r>
            <a:r>
              <a:rPr lang="en-IN" dirty="0" smtClean="0">
                <a:latin typeface="Times New Roman" panose="02020603050405020304" pitchFamily="18" charset="0"/>
                <a:cs typeface="Times New Roman" panose="02020603050405020304" pitchFamily="18" charset="0"/>
              </a:rPr>
              <a:t>– With the features being extracted from the images with the help of CNN Algorithm, they are now fed into the LSTM model which will be responsible for generating the image captions.</a:t>
            </a:r>
          </a:p>
          <a:p>
            <a:pPr marL="0" indent="0">
              <a:buNone/>
            </a:pPr>
            <a:r>
              <a:rPr lang="en-IN" dirty="0" smtClean="0">
                <a:latin typeface="Times New Roman" panose="02020603050405020304" pitchFamily="18" charset="0"/>
                <a:cs typeface="Times New Roman" panose="02020603050405020304" pitchFamily="18" charset="0"/>
              </a:rPr>
              <a:t>LSTM (Long Short Term Memory) is a type of RNN which is well suited for sequence prediction problems. With the help of LSTM, it can predict what the next word will be. LSTM will use the information from CNN to help generate a description of the image.</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52" y="3391345"/>
            <a:ext cx="5621948" cy="335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328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7190" y="580182"/>
            <a:ext cx="3132923" cy="461665"/>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5</a:t>
            </a:r>
            <a:r>
              <a:rPr lang="en-IN" sz="2400" b="1" dirty="0" smtClean="0">
                <a:latin typeface="Times New Roman" panose="02020603050405020304" pitchFamily="18" charset="0"/>
                <a:cs typeface="Times New Roman" panose="02020603050405020304" pitchFamily="18" charset="0"/>
              </a:rPr>
              <a:t>. Model Generation</a:t>
            </a:r>
            <a:endParaRPr lang="en-IN"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 y="1432016"/>
            <a:ext cx="8943282" cy="4420144"/>
          </a:xfrm>
          <a:prstGeom prst="rect">
            <a:avLst/>
          </a:prstGeom>
        </p:spPr>
      </p:pic>
    </p:spTree>
    <p:extLst>
      <p:ext uri="{BB962C8B-B14F-4D97-AF65-F5344CB8AC3E}">
        <p14:creationId xmlns:p14="http://schemas.microsoft.com/office/powerpoint/2010/main" val="31632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28" y="119011"/>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Design diagrams</a:t>
            </a:r>
            <a:endParaRPr lang="en-IN" sz="3600" b="1"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8091" y="2124891"/>
            <a:ext cx="6721906" cy="3901439"/>
          </a:xfrm>
        </p:spPr>
      </p:pic>
      <p:sp>
        <p:nvSpPr>
          <p:cNvPr id="5" name="Title 1"/>
          <p:cNvSpPr txBox="1">
            <a:spLocks/>
          </p:cNvSpPr>
          <p:nvPr/>
        </p:nvSpPr>
        <p:spPr>
          <a:xfrm>
            <a:off x="2154229" y="966649"/>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DFD</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161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8296" y="1071154"/>
            <a:ext cx="4961497" cy="5633776"/>
          </a:xfrm>
        </p:spPr>
      </p:pic>
      <p:sp>
        <p:nvSpPr>
          <p:cNvPr id="4" name="Title 1"/>
          <p:cNvSpPr txBox="1">
            <a:spLocks/>
          </p:cNvSpPr>
          <p:nvPr/>
        </p:nvSpPr>
        <p:spPr>
          <a:xfrm>
            <a:off x="2154230" y="13062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Process Flow Diagram</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615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204" y="205958"/>
            <a:ext cx="4361688" cy="900031"/>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424722"/>
            <a:ext cx="10058400" cy="4050792"/>
          </a:xfrm>
        </p:spPr>
        <p:txBody>
          <a:bodyPr>
            <a:normAutofit/>
          </a:bodyPr>
          <a:lstStyle/>
          <a:p>
            <a:r>
              <a:rPr lang="en-IN" sz="2400" b="1" dirty="0" smtClean="0">
                <a:latin typeface="Times New Roman" panose="02020603050405020304" pitchFamily="18" charset="0"/>
                <a:cs typeface="Times New Roman" panose="02020603050405020304" pitchFamily="18" charset="0"/>
              </a:rPr>
              <a:t>Caption Generator </a:t>
            </a:r>
            <a:r>
              <a:rPr lang="en-IN" sz="2400" dirty="0" smtClean="0">
                <a:latin typeface="Times New Roman" panose="02020603050405020304" pitchFamily="18" charset="0"/>
                <a:cs typeface="Times New Roman" panose="02020603050405020304" pitchFamily="18" charset="0"/>
              </a:rPr>
              <a:t>is a </a:t>
            </a:r>
            <a:r>
              <a:rPr lang="en-IN" sz="2400" b="1" dirty="0" smtClean="0">
                <a:latin typeface="Times New Roman" panose="02020603050405020304" pitchFamily="18" charset="0"/>
                <a:cs typeface="Times New Roman" panose="02020603050405020304" pitchFamily="18" charset="0"/>
              </a:rPr>
              <a:t>Machine Learning </a:t>
            </a:r>
            <a:r>
              <a:rPr lang="en-IN" sz="2400" dirty="0" smtClean="0">
                <a:latin typeface="Times New Roman" panose="02020603050405020304" pitchFamily="18" charset="0"/>
                <a:cs typeface="Times New Roman" panose="02020603050405020304" pitchFamily="18" charset="0"/>
              </a:rPr>
              <a:t>application which identifies the action portrayed in the given image. </a:t>
            </a:r>
          </a:p>
          <a:p>
            <a:r>
              <a:rPr lang="en-IN" sz="2400" dirty="0" smtClean="0">
                <a:latin typeface="Times New Roman" panose="02020603050405020304" pitchFamily="18" charset="0"/>
                <a:cs typeface="Times New Roman" panose="02020603050405020304" pitchFamily="18" charset="0"/>
              </a:rPr>
              <a:t>The generated caption will describe about the image that will say what kind of actions is taking place in it.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174873" y="3074126"/>
            <a:ext cx="5848350" cy="1828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535" y="4902926"/>
            <a:ext cx="7439025" cy="1295400"/>
          </a:xfrm>
          <a:prstGeom prst="rect">
            <a:avLst/>
          </a:prstGeom>
        </p:spPr>
      </p:pic>
    </p:spTree>
    <p:extLst>
      <p:ext uri="{BB962C8B-B14F-4D97-AF65-F5344CB8AC3E}">
        <p14:creationId xmlns:p14="http://schemas.microsoft.com/office/powerpoint/2010/main" val="1390603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32" y="98693"/>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IMPLEMENTATION</a:t>
            </a:r>
            <a:endParaRPr lang="en-IN" sz="36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2154232" y="696684"/>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HOME screen</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4232" y="1689464"/>
            <a:ext cx="7984793" cy="4491446"/>
          </a:xfrm>
        </p:spPr>
      </p:pic>
    </p:spTree>
    <p:extLst>
      <p:ext uri="{BB962C8B-B14F-4D97-AF65-F5344CB8AC3E}">
        <p14:creationId xmlns:p14="http://schemas.microsoft.com/office/powerpoint/2010/main" val="693826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54230" y="25254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RESULT page</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3305" y="1152436"/>
            <a:ext cx="9031479" cy="5080207"/>
          </a:xfrm>
        </p:spPr>
      </p:pic>
    </p:spTree>
    <p:extLst>
      <p:ext uri="{BB962C8B-B14F-4D97-AF65-F5344CB8AC3E}">
        <p14:creationId xmlns:p14="http://schemas.microsoft.com/office/powerpoint/2010/main" val="118446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68" y="871429"/>
            <a:ext cx="9021063" cy="5074348"/>
          </a:xfrm>
        </p:spPr>
      </p:pic>
    </p:spTree>
    <p:extLst>
      <p:ext uri="{BB962C8B-B14F-4D97-AF65-F5344CB8AC3E}">
        <p14:creationId xmlns:p14="http://schemas.microsoft.com/office/powerpoint/2010/main" val="222190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012" y="844732"/>
            <a:ext cx="9114971" cy="5127171"/>
          </a:xfrm>
        </p:spPr>
      </p:pic>
    </p:spTree>
    <p:extLst>
      <p:ext uri="{BB962C8B-B14F-4D97-AF65-F5344CB8AC3E}">
        <p14:creationId xmlns:p14="http://schemas.microsoft.com/office/powerpoint/2010/main" val="3019887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610" y="844731"/>
            <a:ext cx="9161417" cy="5153297"/>
          </a:xfrm>
        </p:spPr>
      </p:pic>
    </p:spTree>
    <p:extLst>
      <p:ext uri="{BB962C8B-B14F-4D97-AF65-F5344CB8AC3E}">
        <p14:creationId xmlns:p14="http://schemas.microsoft.com/office/powerpoint/2010/main" val="798991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250" y="775063"/>
            <a:ext cx="8929189" cy="5022669"/>
          </a:xfrm>
        </p:spPr>
      </p:pic>
    </p:spTree>
    <p:extLst>
      <p:ext uri="{BB962C8B-B14F-4D97-AF65-F5344CB8AC3E}">
        <p14:creationId xmlns:p14="http://schemas.microsoft.com/office/powerpoint/2010/main" val="4277831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7317" y="1518889"/>
            <a:ext cx="7323455" cy="4900085"/>
          </a:xfrm>
          <a:prstGeom prst="rect">
            <a:avLst/>
          </a:prstGeom>
        </p:spPr>
      </p:pic>
      <p:sp>
        <p:nvSpPr>
          <p:cNvPr id="5" name="Title 1"/>
          <p:cNvSpPr txBox="1">
            <a:spLocks/>
          </p:cNvSpPr>
          <p:nvPr/>
        </p:nvSpPr>
        <p:spPr>
          <a:xfrm>
            <a:off x="2154228" y="313506"/>
            <a:ext cx="7889631" cy="777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RESULT OF WRONG GENERATION OF </a:t>
            </a:r>
            <a:r>
              <a:rPr lang="en-IN" sz="3600" b="1" dirty="0" smtClean="0">
                <a:latin typeface="Times New Roman" panose="02020603050405020304" pitchFamily="18" charset="0"/>
                <a:cs typeface="Times New Roman" panose="02020603050405020304" pitchFamily="18" charset="0"/>
              </a:rPr>
              <a:t>CAPTION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600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7" y="174171"/>
            <a:ext cx="7889631" cy="487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TESTING</a:t>
            </a:r>
            <a:endParaRPr lang="en-IN" sz="36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5781342"/>
              </p:ext>
            </p:extLst>
          </p:nvPr>
        </p:nvGraphicFramePr>
        <p:xfrm>
          <a:off x="957943" y="757649"/>
          <a:ext cx="10128069" cy="5646598"/>
        </p:xfrm>
        <a:graphic>
          <a:graphicData uri="http://schemas.openxmlformats.org/drawingml/2006/table">
            <a:tbl>
              <a:tblPr firstRow="1" firstCol="1" bandRow="1"/>
              <a:tblGrid>
                <a:gridCol w="925854">
                  <a:extLst>
                    <a:ext uri="{9D8B030D-6E8A-4147-A177-3AD203B41FA5}">
                      <a16:colId xmlns:a16="http://schemas.microsoft.com/office/drawing/2014/main" val="362712332"/>
                    </a:ext>
                  </a:extLst>
                </a:gridCol>
                <a:gridCol w="891422">
                  <a:extLst>
                    <a:ext uri="{9D8B030D-6E8A-4147-A177-3AD203B41FA5}">
                      <a16:colId xmlns:a16="http://schemas.microsoft.com/office/drawing/2014/main" val="624383109"/>
                    </a:ext>
                  </a:extLst>
                </a:gridCol>
                <a:gridCol w="1184530">
                  <a:extLst>
                    <a:ext uri="{9D8B030D-6E8A-4147-A177-3AD203B41FA5}">
                      <a16:colId xmlns:a16="http://schemas.microsoft.com/office/drawing/2014/main" val="2451056538"/>
                    </a:ext>
                  </a:extLst>
                </a:gridCol>
                <a:gridCol w="884911">
                  <a:extLst>
                    <a:ext uri="{9D8B030D-6E8A-4147-A177-3AD203B41FA5}">
                      <a16:colId xmlns:a16="http://schemas.microsoft.com/office/drawing/2014/main" val="2749879287"/>
                    </a:ext>
                  </a:extLst>
                </a:gridCol>
                <a:gridCol w="869091">
                  <a:extLst>
                    <a:ext uri="{9D8B030D-6E8A-4147-A177-3AD203B41FA5}">
                      <a16:colId xmlns:a16="http://schemas.microsoft.com/office/drawing/2014/main" val="2151233020"/>
                    </a:ext>
                  </a:extLst>
                </a:gridCol>
                <a:gridCol w="863508">
                  <a:extLst>
                    <a:ext uri="{9D8B030D-6E8A-4147-A177-3AD203B41FA5}">
                      <a16:colId xmlns:a16="http://schemas.microsoft.com/office/drawing/2014/main" val="2906160941"/>
                    </a:ext>
                  </a:extLst>
                </a:gridCol>
                <a:gridCol w="853273">
                  <a:extLst>
                    <a:ext uri="{9D8B030D-6E8A-4147-A177-3AD203B41FA5}">
                      <a16:colId xmlns:a16="http://schemas.microsoft.com/office/drawing/2014/main" val="3977251976"/>
                    </a:ext>
                  </a:extLst>
                </a:gridCol>
                <a:gridCol w="896075">
                  <a:extLst>
                    <a:ext uri="{9D8B030D-6E8A-4147-A177-3AD203B41FA5}">
                      <a16:colId xmlns:a16="http://schemas.microsoft.com/office/drawing/2014/main" val="2893432678"/>
                    </a:ext>
                  </a:extLst>
                </a:gridCol>
                <a:gridCol w="876533">
                  <a:extLst>
                    <a:ext uri="{9D8B030D-6E8A-4147-A177-3AD203B41FA5}">
                      <a16:colId xmlns:a16="http://schemas.microsoft.com/office/drawing/2014/main" val="976470257"/>
                    </a:ext>
                  </a:extLst>
                </a:gridCol>
                <a:gridCol w="853273">
                  <a:extLst>
                    <a:ext uri="{9D8B030D-6E8A-4147-A177-3AD203B41FA5}">
                      <a16:colId xmlns:a16="http://schemas.microsoft.com/office/drawing/2014/main" val="1599642911"/>
                    </a:ext>
                  </a:extLst>
                </a:gridCol>
                <a:gridCol w="849549">
                  <a:extLst>
                    <a:ext uri="{9D8B030D-6E8A-4147-A177-3AD203B41FA5}">
                      <a16:colId xmlns:a16="http://schemas.microsoft.com/office/drawing/2014/main" val="1698286945"/>
                    </a:ext>
                  </a:extLst>
                </a:gridCol>
                <a:gridCol w="180050">
                  <a:extLst>
                    <a:ext uri="{9D8B030D-6E8A-4147-A177-3AD203B41FA5}">
                      <a16:colId xmlns:a16="http://schemas.microsoft.com/office/drawing/2014/main" val="3587175014"/>
                    </a:ext>
                  </a:extLst>
                </a:gridCol>
              </a:tblGrid>
              <a:tr h="238035">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ID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PES_001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of uploading the image for analysis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33904092"/>
                  </a:ext>
                </a:extLst>
              </a:tr>
              <a:tr h="119017">
                <a:tc gridSpan="2">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Version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90907043"/>
                  </a:ext>
                </a:extLst>
              </a:tr>
              <a:tr h="119017">
                <a:tc>
                  <a:txBody>
                    <a:bodyPr/>
                    <a:lstStyle/>
                    <a:p>
                      <a:pPr algn="ct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dirty="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a:noFill/>
                    </a:lnB>
                  </a:tcPr>
                </a:tc>
                <a:extLst>
                  <a:ext uri="{0D108BD9-81ED-4DB2-BD59-A6C34878D82A}">
                    <a16:rowId xmlns:a16="http://schemas.microsoft.com/office/drawing/2014/main" val="2767955310"/>
                  </a:ext>
                </a:extLst>
              </a:tr>
              <a:tr h="238035">
                <a:tc gridSpan="2">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4">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59150302"/>
                  </a:ext>
                </a:extLst>
              </a:tr>
              <a:tr h="119017">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val="478422023"/>
                  </a:ext>
                </a:extLst>
              </a:tr>
              <a:tr h="357051">
                <a:tc gridSpan="2">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smtClean="0">
                          <a:effectLst/>
                          <a:latin typeface="Times New Roman" panose="02020603050405020304" pitchFamily="18" charset="0"/>
                          <a:ea typeface="Calibri" panose="020F0502020204030204" pitchFamily="34" charset="0"/>
                          <a:cs typeface="Times New Roman" panose="02020603050405020304" pitchFamily="18" charset="0"/>
                        </a:rPr>
                        <a:t>Date Tested</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(Pass/Fail/Not Executed)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51872657"/>
                  </a:ext>
                </a:extLst>
              </a:tr>
              <a:tr h="119017">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870056583"/>
                  </a:ext>
                </a:extLst>
              </a:tr>
              <a:tr h="119017">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b="1">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16559812"/>
                  </a:ext>
                </a:extLst>
              </a:tr>
              <a:tr h="238035">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Choose file =  Upload images of any format like jpg, jpeg, </a:t>
                      </a:r>
                      <a:r>
                        <a:rPr lang="en-IN" sz="1200" dirty="0" err="1">
                          <a:effectLst/>
                          <a:latin typeface="Times New Roman" panose="02020603050405020304" pitchFamily="18" charset="0"/>
                          <a:ea typeface="Times New Roman" panose="02020603050405020304" pitchFamily="18" charset="0"/>
                        </a:rPr>
                        <a:t>png</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3873409"/>
                  </a:ext>
                </a:extLst>
              </a:tr>
              <a:tr h="119017">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24838194"/>
                  </a:ext>
                </a:extLst>
              </a:tr>
              <a:tr h="357051">
                <a:tc>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the ability to upload the images of any format for analysis after selecting the desired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853800145"/>
                  </a:ext>
                </a:extLst>
              </a:tr>
              <a:tr h="119017">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4028128617"/>
                  </a:ext>
                </a:extLst>
              </a:tr>
              <a:tr h="238035">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2659767"/>
                  </a:ext>
                </a:extLst>
              </a:tr>
              <a:tr h="476067">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3"/>
                        </a:rPr>
                        <a:t>http://localhost:5000/</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93800768"/>
                  </a:ext>
                </a:extLst>
              </a:tr>
              <a:tr h="476067">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Choose File to select the image for uploading</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should open for selecting the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Window successfully opened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24755486"/>
                  </a:ext>
                </a:extLst>
              </a:tr>
              <a:tr h="714102">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3</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Select the desired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Should display the name of the image selected on the home page of the application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image name is being displayed on the home page of the application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50885078"/>
                  </a:ext>
                </a:extLst>
              </a:tr>
              <a:tr h="1190169">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4</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ML processing should begin in the background and should redirect to the result page for displaying the caption with the respective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redirected and caption generated for the uploaded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62947680"/>
                  </a:ext>
                </a:extLst>
              </a:tr>
            </a:tbl>
          </a:graphicData>
        </a:graphic>
      </p:graphicFrame>
    </p:spTree>
    <p:extLst>
      <p:ext uri="{BB962C8B-B14F-4D97-AF65-F5344CB8AC3E}">
        <p14:creationId xmlns:p14="http://schemas.microsoft.com/office/powerpoint/2010/main" val="65406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91520430"/>
              </p:ext>
            </p:extLst>
          </p:nvPr>
        </p:nvGraphicFramePr>
        <p:xfrm>
          <a:off x="1045028" y="365764"/>
          <a:ext cx="10276115" cy="5948487"/>
        </p:xfrm>
        <a:graphic>
          <a:graphicData uri="http://schemas.openxmlformats.org/drawingml/2006/table">
            <a:tbl>
              <a:tblPr firstRow="1" firstCol="1" bandRow="1"/>
              <a:tblGrid>
                <a:gridCol w="940232">
                  <a:extLst>
                    <a:ext uri="{9D8B030D-6E8A-4147-A177-3AD203B41FA5}">
                      <a16:colId xmlns:a16="http://schemas.microsoft.com/office/drawing/2014/main" val="3901827473"/>
                    </a:ext>
                  </a:extLst>
                </a:gridCol>
                <a:gridCol w="905266">
                  <a:extLst>
                    <a:ext uri="{9D8B030D-6E8A-4147-A177-3AD203B41FA5}">
                      <a16:colId xmlns:a16="http://schemas.microsoft.com/office/drawing/2014/main" val="3630671955"/>
                    </a:ext>
                  </a:extLst>
                </a:gridCol>
                <a:gridCol w="1202925">
                  <a:extLst>
                    <a:ext uri="{9D8B030D-6E8A-4147-A177-3AD203B41FA5}">
                      <a16:colId xmlns:a16="http://schemas.microsoft.com/office/drawing/2014/main" val="4055987731"/>
                    </a:ext>
                  </a:extLst>
                </a:gridCol>
                <a:gridCol w="898652">
                  <a:extLst>
                    <a:ext uri="{9D8B030D-6E8A-4147-A177-3AD203B41FA5}">
                      <a16:colId xmlns:a16="http://schemas.microsoft.com/office/drawing/2014/main" val="3746032592"/>
                    </a:ext>
                  </a:extLst>
                </a:gridCol>
                <a:gridCol w="882586">
                  <a:extLst>
                    <a:ext uri="{9D8B030D-6E8A-4147-A177-3AD203B41FA5}">
                      <a16:colId xmlns:a16="http://schemas.microsoft.com/office/drawing/2014/main" val="2178552174"/>
                    </a:ext>
                  </a:extLst>
                </a:gridCol>
                <a:gridCol w="876919">
                  <a:extLst>
                    <a:ext uri="{9D8B030D-6E8A-4147-A177-3AD203B41FA5}">
                      <a16:colId xmlns:a16="http://schemas.microsoft.com/office/drawing/2014/main" val="4138304239"/>
                    </a:ext>
                  </a:extLst>
                </a:gridCol>
                <a:gridCol w="866525">
                  <a:extLst>
                    <a:ext uri="{9D8B030D-6E8A-4147-A177-3AD203B41FA5}">
                      <a16:colId xmlns:a16="http://schemas.microsoft.com/office/drawing/2014/main" val="2246856197"/>
                    </a:ext>
                  </a:extLst>
                </a:gridCol>
                <a:gridCol w="909991">
                  <a:extLst>
                    <a:ext uri="{9D8B030D-6E8A-4147-A177-3AD203B41FA5}">
                      <a16:colId xmlns:a16="http://schemas.microsoft.com/office/drawing/2014/main" val="3029157056"/>
                    </a:ext>
                  </a:extLst>
                </a:gridCol>
                <a:gridCol w="890147">
                  <a:extLst>
                    <a:ext uri="{9D8B030D-6E8A-4147-A177-3AD203B41FA5}">
                      <a16:colId xmlns:a16="http://schemas.microsoft.com/office/drawing/2014/main" val="905145975"/>
                    </a:ext>
                  </a:extLst>
                </a:gridCol>
                <a:gridCol w="866525">
                  <a:extLst>
                    <a:ext uri="{9D8B030D-6E8A-4147-A177-3AD203B41FA5}">
                      <a16:colId xmlns:a16="http://schemas.microsoft.com/office/drawing/2014/main" val="100097173"/>
                    </a:ext>
                  </a:extLst>
                </a:gridCol>
                <a:gridCol w="862743">
                  <a:extLst>
                    <a:ext uri="{9D8B030D-6E8A-4147-A177-3AD203B41FA5}">
                      <a16:colId xmlns:a16="http://schemas.microsoft.com/office/drawing/2014/main" val="4027434812"/>
                    </a:ext>
                  </a:extLst>
                </a:gridCol>
                <a:gridCol w="173604">
                  <a:extLst>
                    <a:ext uri="{9D8B030D-6E8A-4147-A177-3AD203B41FA5}">
                      <a16:colId xmlns:a16="http://schemas.microsoft.com/office/drawing/2014/main" val="1979084134"/>
                    </a:ext>
                  </a:extLst>
                </a:gridCol>
              </a:tblGrid>
              <a:tr h="274941">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ID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PES_002</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by trying to upload non-image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08550763"/>
                  </a:ext>
                </a:extLst>
              </a:tr>
              <a:tr h="137470">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Created By</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Reviewed By</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Version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03589211"/>
                  </a:ext>
                </a:extLst>
              </a:tr>
              <a:tr h="137470">
                <a:tc>
                  <a:txBody>
                    <a:bodyPr/>
                    <a:lstStyle/>
                    <a:p>
                      <a:pPr algn="ct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a:noFill/>
                    </a:lnB>
                  </a:tcPr>
                </a:tc>
                <a:extLst>
                  <a:ext uri="{0D108BD9-81ED-4DB2-BD59-A6C34878D82A}">
                    <a16:rowId xmlns:a16="http://schemas.microsoft.com/office/drawing/2014/main" val="1689024083"/>
                  </a:ext>
                </a:extLst>
              </a:tr>
              <a:tr h="274941">
                <a:tc gridSpan="2">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QA Tester’s Log</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4">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2387971"/>
                  </a:ext>
                </a:extLst>
              </a:tr>
              <a:tr h="137470">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val="744354743"/>
                  </a:ext>
                </a:extLst>
              </a:tr>
              <a:tr h="412413">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Tester's Name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Date Tested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(Pass/Fail/Not Executed)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87839105"/>
                  </a:ext>
                </a:extLst>
              </a:tr>
              <a:tr h="137470">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1770769739"/>
                  </a:ext>
                </a:extLst>
              </a:tr>
              <a:tr h="137470">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b="1">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96181956"/>
                  </a:ext>
                </a:extLst>
              </a:tr>
              <a:tr h="137470">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Choose file =  .txt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50093755"/>
                  </a:ext>
                </a:extLst>
              </a:tr>
              <a:tr h="137470">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60474887"/>
                  </a:ext>
                </a:extLst>
              </a:tr>
              <a:tr h="412413">
                <a:tc>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the ability to upload non-image files like .txt</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669678324"/>
                  </a:ext>
                </a:extLst>
              </a:tr>
              <a:tr h="137470">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2183632738"/>
                  </a:ext>
                </a:extLst>
              </a:tr>
              <a:tr h="274941">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31198963"/>
                  </a:ext>
                </a:extLst>
              </a:tr>
              <a:tr h="549885">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2"/>
                        </a:rPr>
                        <a:t>http://localhost:5000/</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87854573"/>
                  </a:ext>
                </a:extLst>
              </a:tr>
              <a:tr h="549885">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Choose File to select non-image file like .txt</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should open for selecting the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Window successfully opened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84338438"/>
                  </a:ext>
                </a:extLst>
              </a:tr>
              <a:tr h="824827">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3</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Select the txt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Should display the name of the image selected on the home page of the application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image name is being displayed on the home page of the application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15470776"/>
                  </a:ext>
                </a:extLst>
              </a:tr>
              <a:tr h="1099770">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4</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should not redirect because the application accepts only jpg, jpeg and </a:t>
                      </a:r>
                      <a:r>
                        <a:rPr lang="en-IN" sz="1200" dirty="0" err="1">
                          <a:effectLst/>
                          <a:latin typeface="Times New Roman" panose="02020603050405020304" pitchFamily="18" charset="0"/>
                          <a:ea typeface="Times New Roman" panose="02020603050405020304" pitchFamily="18" charset="0"/>
                        </a:rPr>
                        <a:t>png</a:t>
                      </a:r>
                      <a:r>
                        <a:rPr lang="en-IN" sz="1200" dirty="0">
                          <a:effectLst/>
                          <a:latin typeface="Times New Roman" panose="02020603050405020304" pitchFamily="18" charset="0"/>
                          <a:ea typeface="Times New Roman" panose="02020603050405020304" pitchFamily="18" charset="0"/>
                        </a:rPr>
                        <a:t> format files.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not redirected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58229552"/>
                  </a:ext>
                </a:extLst>
              </a:tr>
            </a:tbl>
          </a:graphicData>
        </a:graphic>
      </p:graphicFrame>
    </p:spTree>
    <p:extLst>
      <p:ext uri="{BB962C8B-B14F-4D97-AF65-F5344CB8AC3E}">
        <p14:creationId xmlns:p14="http://schemas.microsoft.com/office/powerpoint/2010/main" val="684466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56317670"/>
              </p:ext>
            </p:extLst>
          </p:nvPr>
        </p:nvGraphicFramePr>
        <p:xfrm>
          <a:off x="949235" y="435434"/>
          <a:ext cx="10058398" cy="5763654"/>
        </p:xfrm>
        <a:graphic>
          <a:graphicData uri="http://schemas.openxmlformats.org/drawingml/2006/table">
            <a:tbl>
              <a:tblPr firstRow="1" firstCol="1" bandRow="1"/>
              <a:tblGrid>
                <a:gridCol w="921636">
                  <a:extLst>
                    <a:ext uri="{9D8B030D-6E8A-4147-A177-3AD203B41FA5}">
                      <a16:colId xmlns:a16="http://schemas.microsoft.com/office/drawing/2014/main" val="782923778"/>
                    </a:ext>
                  </a:extLst>
                </a:gridCol>
                <a:gridCol w="887363">
                  <a:extLst>
                    <a:ext uri="{9D8B030D-6E8A-4147-A177-3AD203B41FA5}">
                      <a16:colId xmlns:a16="http://schemas.microsoft.com/office/drawing/2014/main" val="3169370090"/>
                    </a:ext>
                  </a:extLst>
                </a:gridCol>
                <a:gridCol w="1179138">
                  <a:extLst>
                    <a:ext uri="{9D8B030D-6E8A-4147-A177-3AD203B41FA5}">
                      <a16:colId xmlns:a16="http://schemas.microsoft.com/office/drawing/2014/main" val="590101099"/>
                    </a:ext>
                  </a:extLst>
                </a:gridCol>
                <a:gridCol w="880882">
                  <a:extLst>
                    <a:ext uri="{9D8B030D-6E8A-4147-A177-3AD203B41FA5}">
                      <a16:colId xmlns:a16="http://schemas.microsoft.com/office/drawing/2014/main" val="2294203541"/>
                    </a:ext>
                  </a:extLst>
                </a:gridCol>
                <a:gridCol w="865134">
                  <a:extLst>
                    <a:ext uri="{9D8B030D-6E8A-4147-A177-3AD203B41FA5}">
                      <a16:colId xmlns:a16="http://schemas.microsoft.com/office/drawing/2014/main" val="2200728510"/>
                    </a:ext>
                  </a:extLst>
                </a:gridCol>
                <a:gridCol w="859578">
                  <a:extLst>
                    <a:ext uri="{9D8B030D-6E8A-4147-A177-3AD203B41FA5}">
                      <a16:colId xmlns:a16="http://schemas.microsoft.com/office/drawing/2014/main" val="2049143391"/>
                    </a:ext>
                  </a:extLst>
                </a:gridCol>
                <a:gridCol w="849388">
                  <a:extLst>
                    <a:ext uri="{9D8B030D-6E8A-4147-A177-3AD203B41FA5}">
                      <a16:colId xmlns:a16="http://schemas.microsoft.com/office/drawing/2014/main" val="2566793961"/>
                    </a:ext>
                  </a:extLst>
                </a:gridCol>
                <a:gridCol w="891995">
                  <a:extLst>
                    <a:ext uri="{9D8B030D-6E8A-4147-A177-3AD203B41FA5}">
                      <a16:colId xmlns:a16="http://schemas.microsoft.com/office/drawing/2014/main" val="3728345795"/>
                    </a:ext>
                  </a:extLst>
                </a:gridCol>
                <a:gridCol w="872544">
                  <a:extLst>
                    <a:ext uri="{9D8B030D-6E8A-4147-A177-3AD203B41FA5}">
                      <a16:colId xmlns:a16="http://schemas.microsoft.com/office/drawing/2014/main" val="424781263"/>
                    </a:ext>
                  </a:extLst>
                </a:gridCol>
                <a:gridCol w="849388">
                  <a:extLst>
                    <a:ext uri="{9D8B030D-6E8A-4147-A177-3AD203B41FA5}">
                      <a16:colId xmlns:a16="http://schemas.microsoft.com/office/drawing/2014/main" val="3203623410"/>
                    </a:ext>
                  </a:extLst>
                </a:gridCol>
                <a:gridCol w="845682">
                  <a:extLst>
                    <a:ext uri="{9D8B030D-6E8A-4147-A177-3AD203B41FA5}">
                      <a16:colId xmlns:a16="http://schemas.microsoft.com/office/drawing/2014/main" val="1590601546"/>
                    </a:ext>
                  </a:extLst>
                </a:gridCol>
                <a:gridCol w="155670">
                  <a:extLst>
                    <a:ext uri="{9D8B030D-6E8A-4147-A177-3AD203B41FA5}">
                      <a16:colId xmlns:a16="http://schemas.microsoft.com/office/drawing/2014/main" val="3495057251"/>
                    </a:ext>
                  </a:extLst>
                </a:gridCol>
              </a:tblGrid>
              <a:tr h="382452">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ID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PES_003</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of uploading the image for analysis without selecting any image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59690716"/>
                  </a:ext>
                </a:extLst>
              </a:tr>
              <a:tr h="191225">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Created By</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Reviewed By</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Version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00549676"/>
                  </a:ext>
                </a:extLst>
              </a:tr>
              <a:tr h="191225">
                <a:tc>
                  <a:txBody>
                    <a:bodyPr/>
                    <a:lstStyle/>
                    <a:p>
                      <a:pPr algn="ct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a:noFill/>
                    </a:lnB>
                  </a:tcPr>
                </a:tc>
                <a:extLst>
                  <a:ext uri="{0D108BD9-81ED-4DB2-BD59-A6C34878D82A}">
                    <a16:rowId xmlns:a16="http://schemas.microsoft.com/office/drawing/2014/main" val="1852592446"/>
                  </a:ext>
                </a:extLst>
              </a:tr>
              <a:tr h="191225">
                <a:tc gridSpan="2">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QA Tester’s Log</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4">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18487990"/>
                  </a:ext>
                </a:extLst>
              </a:tr>
              <a:tr h="191225">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val="4171933303"/>
                  </a:ext>
                </a:extLst>
              </a:tr>
              <a:tr h="573677">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Tester's Name </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Date Tested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(Pass/Fail/Not Executed)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8111435"/>
                  </a:ext>
                </a:extLst>
              </a:tr>
              <a:tr h="191225">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151045253"/>
                  </a:ext>
                </a:extLst>
              </a:tr>
              <a:tr h="191225">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b="1">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 #</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8689436"/>
                  </a:ext>
                </a:extLst>
              </a:tr>
              <a:tr h="191225">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the upload button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45226434"/>
                  </a:ext>
                </a:extLst>
              </a:tr>
              <a:tr h="191225">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36899943"/>
                  </a:ext>
                </a:extLst>
              </a:tr>
              <a:tr h="573677">
                <a:tc>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whether the home page gets redirected to result page without selecting any image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338866865"/>
                  </a:ext>
                </a:extLst>
              </a:tr>
              <a:tr h="191225">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53750404"/>
                  </a:ext>
                </a:extLst>
              </a:tr>
              <a:tr h="382452">
                <a:tc>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59876319"/>
                  </a:ext>
                </a:extLst>
              </a:tr>
              <a:tr h="764902">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2"/>
                        </a:rPr>
                        <a:t>http://localhost:5000/</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27156877"/>
                  </a:ext>
                </a:extLst>
              </a:tr>
              <a:tr h="1338579">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Validator should display a message saying ‘Please select a file’ as no image is selected for uploading</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not redirected and Validator displays a message saying ‘Please select a file’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40798611"/>
                  </a:ext>
                </a:extLst>
              </a:tr>
            </a:tbl>
          </a:graphicData>
        </a:graphic>
      </p:graphicFrame>
    </p:spTree>
    <p:extLst>
      <p:ext uri="{BB962C8B-B14F-4D97-AF65-F5344CB8AC3E}">
        <p14:creationId xmlns:p14="http://schemas.microsoft.com/office/powerpoint/2010/main" val="250513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39485"/>
            <a:ext cx="10058400" cy="4973932"/>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You saw an image and your brain can easily tell what the image is about, but can a computer tell what the image is representing?</a:t>
            </a:r>
          </a:p>
          <a:p>
            <a:r>
              <a:rPr lang="en-IN" sz="2400" dirty="0">
                <a:latin typeface="Times New Roman" panose="02020603050405020304" pitchFamily="18" charset="0"/>
                <a:cs typeface="Times New Roman" panose="02020603050405020304" pitchFamily="18" charset="0"/>
              </a:rPr>
              <a:t>With the advancement in Deep learning techniques and availability of huge datasets and computer power, it is possible to build models that can generate captions for an image.</a:t>
            </a: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project involves </a:t>
            </a:r>
            <a:r>
              <a:rPr lang="en-IN" sz="2400" b="1" dirty="0">
                <a:latin typeface="Times New Roman" panose="02020603050405020304" pitchFamily="18" charset="0"/>
                <a:cs typeface="Times New Roman" panose="02020603050405020304" pitchFamily="18" charset="0"/>
              </a:rPr>
              <a:t>Computer Vision</a:t>
            </a:r>
            <a:r>
              <a:rPr lang="en-IN" sz="2400" dirty="0">
                <a:latin typeface="Times New Roman" panose="02020603050405020304" pitchFamily="18" charset="0"/>
                <a:cs typeface="Times New Roman" panose="02020603050405020304" pitchFamily="18" charset="0"/>
              </a:rPr>
              <a:t> and </a:t>
            </a:r>
            <a:r>
              <a:rPr lang="en-IN" sz="2400" b="1" dirty="0">
                <a:latin typeface="Times New Roman" panose="02020603050405020304" pitchFamily="18" charset="0"/>
                <a:cs typeface="Times New Roman" panose="02020603050405020304" pitchFamily="18" charset="0"/>
              </a:rPr>
              <a:t>Natural Language Processing </a:t>
            </a:r>
            <a:r>
              <a:rPr lang="en-IN" sz="2400" dirty="0">
                <a:latin typeface="Times New Roman" panose="02020603050405020304" pitchFamily="18" charset="0"/>
                <a:cs typeface="Times New Roman" panose="02020603050405020304" pitchFamily="18" charset="0"/>
              </a:rPr>
              <a:t>concepts to recognize the context of an image and describe them in a natural language like English.</a:t>
            </a:r>
          </a:p>
          <a:p>
            <a:r>
              <a:rPr lang="en-IN" sz="2400" dirty="0">
                <a:latin typeface="Times New Roman" panose="02020603050405020304" pitchFamily="18" charset="0"/>
                <a:cs typeface="Times New Roman" panose="02020603050405020304" pitchFamily="18" charset="0"/>
              </a:rPr>
              <a:t>The objective of the project is to build a working model of Caption Generator by implementing CNN with LSTM</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The basic working of the application is that the features are extracted from the images using pre-trained</a:t>
            </a:r>
            <a:r>
              <a:rPr lang="en-IN" sz="2400" b="1" dirty="0" smtClean="0">
                <a:latin typeface="Times New Roman" panose="02020603050405020304" pitchFamily="18" charset="0"/>
                <a:cs typeface="Times New Roman" panose="02020603050405020304" pitchFamily="18" charset="0"/>
              </a:rPr>
              <a:t> VGG16 model </a:t>
            </a:r>
            <a:r>
              <a:rPr lang="en-IN" sz="2400" dirty="0" smtClean="0">
                <a:latin typeface="Times New Roman" panose="02020603050405020304" pitchFamily="18" charset="0"/>
                <a:cs typeface="Times New Roman" panose="02020603050405020304" pitchFamily="18" charset="0"/>
              </a:rPr>
              <a:t>and then fed to the </a:t>
            </a:r>
            <a:r>
              <a:rPr lang="en-IN" sz="2400" b="1" dirty="0" smtClean="0">
                <a:latin typeface="Times New Roman" panose="02020603050405020304" pitchFamily="18" charset="0"/>
                <a:cs typeface="Times New Roman" panose="02020603050405020304" pitchFamily="18" charset="0"/>
              </a:rPr>
              <a:t>LSTM model </a:t>
            </a:r>
            <a:r>
              <a:rPr lang="en-IN" sz="2400" dirty="0" smtClean="0">
                <a:latin typeface="Times New Roman" panose="02020603050405020304" pitchFamily="18" charset="0"/>
                <a:cs typeface="Times New Roman" panose="02020603050405020304" pitchFamily="18" charset="0"/>
              </a:rPr>
              <a:t>along with the captions to train.</a:t>
            </a:r>
          </a:p>
          <a:p>
            <a:r>
              <a:rPr lang="en-IN" sz="2400" dirty="0" smtClean="0">
                <a:latin typeface="Times New Roman" panose="02020603050405020304" pitchFamily="18" charset="0"/>
                <a:cs typeface="Times New Roman" panose="02020603050405020304" pitchFamily="18" charset="0"/>
              </a:rPr>
              <a:t>The trained model is then capable of generating captions for any images that are fed to it.</a:t>
            </a:r>
          </a:p>
        </p:txBody>
      </p:sp>
      <p:sp>
        <p:nvSpPr>
          <p:cNvPr id="4" name="Title 1"/>
          <p:cNvSpPr>
            <a:spLocks noGrp="1"/>
          </p:cNvSpPr>
          <p:nvPr>
            <p:ph type="title"/>
          </p:nvPr>
        </p:nvSpPr>
        <p:spPr>
          <a:xfrm>
            <a:off x="3918204" y="209007"/>
            <a:ext cx="4361688" cy="627017"/>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030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3" y="400593"/>
            <a:ext cx="7889631" cy="583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Bleu score FOR MODEL EVALUATION</a:t>
            </a:r>
            <a:endParaRPr lang="en-IN" sz="3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4091715" y="1523998"/>
            <a:ext cx="4066903" cy="3387633"/>
          </a:xfrm>
          <a:prstGeom prst="rect">
            <a:avLst/>
          </a:prstGeom>
        </p:spPr>
      </p:pic>
      <p:sp>
        <p:nvSpPr>
          <p:cNvPr id="2" name="Rectangle 1"/>
          <p:cNvSpPr/>
          <p:nvPr/>
        </p:nvSpPr>
        <p:spPr>
          <a:xfrm>
            <a:off x="2327244" y="5148667"/>
            <a:ext cx="7595844" cy="1200329"/>
          </a:xfrm>
          <a:prstGeom prst="rect">
            <a:avLst/>
          </a:prstGeom>
        </p:spPr>
        <p:txBody>
          <a:bodyPr wrap="square">
            <a:spAutoFit/>
          </a:bodyPr>
          <a:lstStyle/>
          <a:p>
            <a:r>
              <a:rPr lang="en-IN" dirty="0" smtClean="0"/>
              <a:t>BLEU-1: </a:t>
            </a:r>
            <a:r>
              <a:rPr lang="en-IN" dirty="0" err="1" smtClean="0"/>
              <a:t>corpus_bleu</a:t>
            </a:r>
            <a:r>
              <a:rPr lang="en-IN" dirty="0" smtClean="0"/>
              <a:t>(actual</a:t>
            </a:r>
            <a:r>
              <a:rPr lang="en-IN" dirty="0"/>
              <a:t>, predicted, weights</a:t>
            </a:r>
            <a:r>
              <a:rPr lang="en-IN" dirty="0" smtClean="0"/>
              <a:t>=(1.0, 0, 0, 0)</a:t>
            </a:r>
          </a:p>
          <a:p>
            <a:r>
              <a:rPr lang="en-IN" dirty="0" smtClean="0"/>
              <a:t>BLEU-2: </a:t>
            </a:r>
            <a:r>
              <a:rPr lang="en-IN" dirty="0" err="1" smtClean="0"/>
              <a:t>corpus_bleu</a:t>
            </a:r>
            <a:r>
              <a:rPr lang="en-IN" dirty="0" smtClean="0"/>
              <a:t>(actual, predicted, weights=(0.5, 0.5, 0, 0)</a:t>
            </a:r>
          </a:p>
          <a:p>
            <a:r>
              <a:rPr lang="en-IN" dirty="0" smtClean="0"/>
              <a:t>BLEU-3: </a:t>
            </a:r>
            <a:r>
              <a:rPr lang="en-IN" dirty="0" err="1" smtClean="0"/>
              <a:t>corpus_bleu</a:t>
            </a:r>
            <a:r>
              <a:rPr lang="en-IN" dirty="0" smtClean="0"/>
              <a:t>(actual, predicted, weights=(0.3, 0.3, 0.3, 0)</a:t>
            </a:r>
          </a:p>
          <a:p>
            <a:r>
              <a:rPr lang="en-IN" dirty="0" smtClean="0"/>
              <a:t>BLEU-4</a:t>
            </a:r>
            <a:r>
              <a:rPr lang="en-IN" dirty="0"/>
              <a:t>: </a:t>
            </a:r>
            <a:r>
              <a:rPr lang="en-IN" dirty="0" err="1" smtClean="0"/>
              <a:t>corpus_bleu</a:t>
            </a:r>
            <a:r>
              <a:rPr lang="en-IN" dirty="0" smtClean="0"/>
              <a:t>(actual</a:t>
            </a:r>
            <a:r>
              <a:rPr lang="en-IN" dirty="0"/>
              <a:t>, predicted, weights=(0.25, 0.25, 0.25, 0.25</a:t>
            </a:r>
            <a:r>
              <a:rPr lang="en-IN" dirty="0" smtClean="0"/>
              <a:t>)</a:t>
            </a:r>
            <a:endParaRPr lang="en-IN" dirty="0"/>
          </a:p>
        </p:txBody>
      </p:sp>
    </p:spTree>
    <p:extLst>
      <p:ext uri="{BB962C8B-B14F-4D97-AF65-F5344CB8AC3E}">
        <p14:creationId xmlns:p14="http://schemas.microsoft.com/office/powerpoint/2010/main" val="3123625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746939"/>
            <a:ext cx="10058400" cy="3478204"/>
          </a:xfrm>
        </p:spPr>
        <p:txBody>
          <a:bodyPr>
            <a:normAutofit/>
          </a:bodyPr>
          <a:lstStyle/>
          <a:p>
            <a:pPr lvl="0"/>
            <a:r>
              <a:rPr lang="en-IN" sz="2400" dirty="0">
                <a:latin typeface="Times New Roman" panose="02020603050405020304" pitchFamily="18" charset="0"/>
                <a:cs typeface="Times New Roman" panose="02020603050405020304" pitchFamily="18" charset="0"/>
              </a:rPr>
              <a:t>The objective of the project was to identify the action portrayed in the given image. The generated caption will describe the image that will say what kind of actions is taking place in it.</a:t>
            </a:r>
          </a:p>
          <a:p>
            <a:pPr lvl="0"/>
            <a:r>
              <a:rPr lang="en-IN" sz="2400" dirty="0">
                <a:latin typeface="Times New Roman" panose="02020603050405020304" pitchFamily="18" charset="0"/>
                <a:cs typeface="Times New Roman" panose="02020603050405020304" pitchFamily="18" charset="0"/>
              </a:rPr>
              <a:t>This has been solved with my application as it provides a service to users that helps in generating captions for any images of their choice once they upload it in my application. </a:t>
            </a:r>
          </a:p>
          <a:p>
            <a:r>
              <a:rPr lang="en-IN" sz="2400" dirty="0">
                <a:latin typeface="Times New Roman" panose="02020603050405020304" pitchFamily="18" charset="0"/>
                <a:cs typeface="Times New Roman" panose="02020603050405020304" pitchFamily="18" charset="0"/>
              </a:rPr>
              <a:t>Besides, the whole application has been saved in the GitHub repository. So in the future, if the user requests for any changes, it can be easily done through git version control</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62415"/>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499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2008198"/>
            <a:ext cx="10058400" cy="2668305"/>
          </a:xfrm>
        </p:spPr>
        <p:txBody>
          <a:bodyPr>
            <a:normAutofit/>
          </a:bodyPr>
          <a:lstStyle/>
          <a:p>
            <a:r>
              <a:rPr lang="en-IN" sz="2400" dirty="0">
                <a:latin typeface="Times New Roman" panose="02020603050405020304" pitchFamily="18" charset="0"/>
                <a:cs typeface="Times New Roman" panose="02020603050405020304" pitchFamily="18" charset="0"/>
              </a:rPr>
              <a:t>Distorted and blurred images can also be considered.</a:t>
            </a:r>
          </a:p>
          <a:p>
            <a:r>
              <a:rPr lang="en-IN" sz="2400" dirty="0">
                <a:latin typeface="Times New Roman" panose="02020603050405020304" pitchFamily="18" charset="0"/>
                <a:cs typeface="Times New Roman" panose="02020603050405020304" pitchFamily="18" charset="0"/>
              </a:rPr>
              <a:t>Caption Generation should work for video also</a:t>
            </a:r>
            <a:r>
              <a:rPr lang="en-IN"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A Mobile Application can be developed that will make the user more convenient to use.</a:t>
            </a:r>
          </a:p>
          <a:p>
            <a:r>
              <a:rPr lang="en-IN" sz="2400" dirty="0">
                <a:latin typeface="Times New Roman" panose="02020603050405020304" pitchFamily="18" charset="0"/>
                <a:cs typeface="Times New Roman" panose="02020603050405020304" pitchFamily="18" charset="0"/>
              </a:rPr>
              <a:t>In the future, some hybrid algorithms can be used to achieve a higher accuracy that will help in better generation of captions for the images. </a:t>
            </a: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3" y="232083"/>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FUTURE ENHANCEMENT</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150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49234"/>
            <a:ext cx="10058400" cy="5408023"/>
          </a:xfrm>
        </p:spPr>
        <p:txBody>
          <a:bodyPr>
            <a:normAutofit fontScale="77500" lnSpcReduction="20000"/>
          </a:bodyPr>
          <a:lstStyle/>
          <a:p>
            <a:pPr lvl="0"/>
            <a:r>
              <a:rPr lang="en-IN" dirty="0">
                <a:latin typeface="Times New Roman" panose="02020603050405020304" pitchFamily="18" charset="0"/>
                <a:cs typeface="Times New Roman" panose="02020603050405020304" pitchFamily="18" charset="0"/>
              </a:rPr>
              <a:t>Jason Brownlee (2007), Deep Learning for Natural Language, Edition v1.1</a:t>
            </a:r>
          </a:p>
          <a:p>
            <a:r>
              <a:rPr lang="en-IN" dirty="0" err="1">
                <a:latin typeface="Times New Roman" panose="02020603050405020304" pitchFamily="18" charset="0"/>
                <a:cs typeface="Times New Roman" panose="02020603050405020304" pitchFamily="18" charset="0"/>
              </a:rPr>
              <a:t>Raffaella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Bernardi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Ruket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Cakici</a:t>
            </a:r>
            <a:r>
              <a:rPr lang="en-IN" dirty="0">
                <a:latin typeface="Times New Roman" panose="02020603050405020304" pitchFamily="18" charset="0"/>
                <a:cs typeface="Times New Roman" panose="02020603050405020304" pitchFamily="18" charset="0"/>
              </a:rPr>
              <a:t>, Desmond Elliott, </a:t>
            </a:r>
            <a:r>
              <a:rPr lang="en-IN" dirty="0" err="1">
                <a:latin typeface="Times New Roman" panose="02020603050405020304" pitchFamily="18" charset="0"/>
                <a:cs typeface="Times New Roman" panose="02020603050405020304" pitchFamily="18" charset="0"/>
              </a:rPr>
              <a:t>Aykut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Erdem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Erkut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Erdem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Nazli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Ikizler-Cinbis</a:t>
            </a:r>
            <a:r>
              <a:rPr lang="en-IN" dirty="0">
                <a:latin typeface="Times New Roman" panose="02020603050405020304" pitchFamily="18" charset="0"/>
                <a:cs typeface="Times New Roman" panose="02020603050405020304" pitchFamily="18" charset="0"/>
              </a:rPr>
              <a:t>, Frank Keller, Adrian Muscat, Barbara Plank, Automatic Description Generation from Images: A Survey of Models, Datasets, and Evaluation Measures, Retrieved from Cornell University.</a:t>
            </a:r>
          </a:p>
          <a:p>
            <a:r>
              <a:rPr lang="en-IN" dirty="0" err="1">
                <a:latin typeface="Times New Roman" panose="02020603050405020304" pitchFamily="18" charset="0"/>
                <a:cs typeface="Times New Roman" panose="02020603050405020304" pitchFamily="18" charset="0"/>
              </a:rPr>
              <a:t>Jiuxiang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Gu</a:t>
            </a:r>
            <a:r>
              <a:rPr lang="en-IN" dirty="0">
                <a:latin typeface="Times New Roman" panose="02020603050405020304" pitchFamily="18" charset="0"/>
                <a:cs typeface="Times New Roman" panose="02020603050405020304" pitchFamily="18" charset="0"/>
              </a:rPr>
              <a:t>, Gang Wang, </a:t>
            </a:r>
            <a:r>
              <a:rPr lang="en-IN" dirty="0" err="1">
                <a:latin typeface="Times New Roman" panose="02020603050405020304" pitchFamily="18" charset="0"/>
                <a:cs typeface="Times New Roman" panose="02020603050405020304" pitchFamily="18" charset="0"/>
              </a:rPr>
              <a:t>Jianfei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Cai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Tsuhan</a:t>
            </a:r>
            <a:r>
              <a:rPr lang="en-IN" dirty="0">
                <a:latin typeface="Times New Roman" panose="02020603050405020304" pitchFamily="18" charset="0"/>
                <a:cs typeface="Times New Roman" panose="02020603050405020304" pitchFamily="18" charset="0"/>
              </a:rPr>
              <a:t> Chen, An Empirical Study of Language CNN for Image Captioning, Retrieved from 2017 IEEE International Conference on Computer Vision.</a:t>
            </a:r>
          </a:p>
          <a:p>
            <a:r>
              <a:rPr lang="en-IN" dirty="0">
                <a:latin typeface="Times New Roman" panose="02020603050405020304" pitchFamily="18" charset="0"/>
                <a:cs typeface="Times New Roman" panose="02020603050405020304" pitchFamily="18" charset="0"/>
              </a:rPr>
              <a:t>MD. </a:t>
            </a:r>
            <a:r>
              <a:rPr lang="en-IN" dirty="0" err="1">
                <a:latin typeface="Times New Roman" panose="02020603050405020304" pitchFamily="18" charset="0"/>
                <a:cs typeface="Times New Roman" panose="02020603050405020304" pitchFamily="18" charset="0"/>
              </a:rPr>
              <a:t>Zakir</a:t>
            </a:r>
            <a:r>
              <a:rPr lang="en-IN" dirty="0">
                <a:latin typeface="Times New Roman" panose="02020603050405020304" pitchFamily="18" charset="0"/>
                <a:cs typeface="Times New Roman" panose="02020603050405020304" pitchFamily="18" charset="0"/>
              </a:rPr>
              <a:t> Hossain, Ferdous </a:t>
            </a:r>
            <a:r>
              <a:rPr lang="en-IN" dirty="0" err="1">
                <a:latin typeface="Times New Roman" panose="02020603050405020304" pitchFamily="18" charset="0"/>
                <a:cs typeface="Times New Roman" panose="02020603050405020304" pitchFamily="18" charset="0"/>
              </a:rPr>
              <a:t>Sohel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Mohd</a:t>
            </a:r>
            <a:r>
              <a:rPr lang="en-IN" dirty="0">
                <a:latin typeface="Times New Roman" panose="02020603050405020304" pitchFamily="18" charset="0"/>
                <a:cs typeface="Times New Roman" panose="02020603050405020304" pitchFamily="18" charset="0"/>
              </a:rPr>
              <a:t> Fairuz </a:t>
            </a:r>
            <a:r>
              <a:rPr lang="en-IN" dirty="0" err="1">
                <a:latin typeface="Times New Roman" panose="02020603050405020304" pitchFamily="18" charset="0"/>
                <a:cs typeface="Times New Roman" panose="02020603050405020304" pitchFamily="18" charset="0"/>
              </a:rPr>
              <a:t>Shiratuddin</a:t>
            </a:r>
            <a:r>
              <a:rPr lang="en-IN" dirty="0">
                <a:latin typeface="Times New Roman" panose="02020603050405020304" pitchFamily="18" charset="0"/>
                <a:cs typeface="Times New Roman" panose="02020603050405020304" pitchFamily="18" charset="0"/>
              </a:rPr>
              <a:t>, Hamid </a:t>
            </a:r>
            <a:r>
              <a:rPr lang="en-IN" dirty="0" err="1">
                <a:latin typeface="Times New Roman" panose="02020603050405020304" pitchFamily="18" charset="0"/>
                <a:cs typeface="Times New Roman" panose="02020603050405020304" pitchFamily="18" charset="0"/>
              </a:rPr>
              <a:t>Laga</a:t>
            </a:r>
            <a:r>
              <a:rPr lang="en-IN" dirty="0">
                <a:latin typeface="Times New Roman" panose="02020603050405020304" pitchFamily="18" charset="0"/>
                <a:cs typeface="Times New Roman" panose="02020603050405020304" pitchFamily="18" charset="0"/>
              </a:rPr>
              <a:t>, A Comprehensive survey of Deep Learning for Image Captioning, Retrieved from Murdoch University, </a:t>
            </a:r>
            <a:r>
              <a:rPr lang="en-IN" dirty="0" smtClean="0">
                <a:latin typeface="Times New Roman" panose="02020603050405020304" pitchFamily="18" charset="0"/>
                <a:cs typeface="Times New Roman" panose="02020603050405020304" pitchFamily="18" charset="0"/>
              </a:rPr>
              <a:t>Australia.</a:t>
            </a:r>
          </a:p>
          <a:p>
            <a:r>
              <a:rPr lang="en-IN" dirty="0" smtClean="0">
                <a:latin typeface="Times New Roman" panose="02020603050405020304" pitchFamily="18" charset="0"/>
                <a:cs typeface="Times New Roman" panose="02020603050405020304" pitchFamily="18" charset="0"/>
              </a:rPr>
              <a:t>Kenneth </a:t>
            </a:r>
            <a:r>
              <a:rPr lang="en-IN" dirty="0">
                <a:latin typeface="Times New Roman" panose="02020603050405020304" pitchFamily="18" charset="0"/>
                <a:cs typeface="Times New Roman" panose="02020603050405020304" pitchFamily="18" charset="0"/>
              </a:rPr>
              <a:t>P. </a:t>
            </a:r>
            <a:r>
              <a:rPr lang="en-IN" dirty="0" err="1">
                <a:latin typeface="Times New Roman" panose="02020603050405020304" pitchFamily="18" charset="0"/>
                <a:cs typeface="Times New Roman" panose="02020603050405020304" pitchFamily="18" charset="0"/>
              </a:rPr>
              <a:t>Camilleri</a:t>
            </a:r>
            <a:r>
              <a:rPr lang="en-IN" dirty="0">
                <a:latin typeface="Times New Roman" panose="02020603050405020304" pitchFamily="18" charset="0"/>
                <a:cs typeface="Times New Roman" panose="02020603050405020304" pitchFamily="18" charset="0"/>
              </a:rPr>
              <a:t> Marc Tanti, Albert </a:t>
            </a:r>
            <a:r>
              <a:rPr lang="en-IN" dirty="0" err="1">
                <a:latin typeface="Times New Roman" panose="02020603050405020304" pitchFamily="18" charset="0"/>
                <a:cs typeface="Times New Roman" panose="02020603050405020304" pitchFamily="18" charset="0"/>
              </a:rPr>
              <a:t>Gatt</a:t>
            </a:r>
            <a:r>
              <a:rPr lang="en-IN" dirty="0">
                <a:latin typeface="Times New Roman" panose="02020603050405020304" pitchFamily="18" charset="0"/>
                <a:cs typeface="Times New Roman" panose="02020603050405020304" pitchFamily="18" charset="0"/>
              </a:rPr>
              <a:t>, What is the Role of Recurrent Neural Networks (RNNs) in an Image Caption Generator?, Retrieved from Cornell University.</a:t>
            </a:r>
          </a:p>
          <a:p>
            <a:pPr lvl="0"/>
            <a:r>
              <a:rPr lang="en-IN" dirty="0">
                <a:latin typeface="Times New Roman" panose="02020603050405020304" pitchFamily="18" charset="0"/>
                <a:cs typeface="Times New Roman" panose="02020603050405020304" pitchFamily="18" charset="0"/>
              </a:rPr>
              <a:t>Flickr8k Dataset - </a:t>
            </a:r>
            <a:r>
              <a:rPr lang="en-IN" u="sng" dirty="0">
                <a:solidFill>
                  <a:srgbClr val="0070C0"/>
                </a:solidFill>
                <a:latin typeface="Times New Roman" panose="02020603050405020304" pitchFamily="18" charset="0"/>
                <a:cs typeface="Times New Roman" panose="02020603050405020304" pitchFamily="18" charset="0"/>
              </a:rPr>
              <a:t>https://www.kaggle.com/flickr8k</a:t>
            </a:r>
            <a:endParaRPr lang="en-IN" dirty="0">
              <a:solidFill>
                <a:srgbClr val="0070C0"/>
              </a:solidFill>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Sumit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Saha</a:t>
            </a:r>
            <a:r>
              <a:rPr lang="en-IN" dirty="0">
                <a:latin typeface="Times New Roman" panose="02020603050405020304" pitchFamily="18" charset="0"/>
                <a:cs typeface="Times New Roman" panose="02020603050405020304" pitchFamily="18" charset="0"/>
              </a:rPr>
              <a:t> - A Comprehensive Guide to Convolutional Neural Networks – the ELI5 way -</a:t>
            </a:r>
            <a:r>
              <a:rPr lang="en-IN" u="sng" dirty="0">
                <a:latin typeface="Times New Roman" panose="02020603050405020304" pitchFamily="18" charset="0"/>
                <a:cs typeface="Times New Roman" panose="02020603050405020304" pitchFamily="18" charset="0"/>
              </a:rPr>
              <a:t> </a:t>
            </a:r>
            <a:r>
              <a:rPr lang="en-IN" u="sng" dirty="0">
                <a:solidFill>
                  <a:srgbClr val="0070C0"/>
                </a:solidFill>
                <a:latin typeface="Times New Roman" panose="02020603050405020304" pitchFamily="18" charset="0"/>
                <a:cs typeface="Times New Roman" panose="02020603050405020304" pitchFamily="18" charset="0"/>
              </a:rPr>
              <a:t>https://towardsdatascience.com/a-comprehensive-guide-to-convolutional-neural-networks-the-eli5-way-3bd2b1164a53</a:t>
            </a:r>
            <a:endParaRPr lang="en-IN" dirty="0">
              <a:solidFill>
                <a:srgbClr val="0070C0"/>
              </a:solidFill>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Rohit</a:t>
            </a:r>
            <a:r>
              <a:rPr lang="en-IN" dirty="0">
                <a:latin typeface="Times New Roman" panose="02020603050405020304" pitchFamily="18" charset="0"/>
                <a:cs typeface="Times New Roman" panose="02020603050405020304" pitchFamily="18" charset="0"/>
              </a:rPr>
              <a:t> Thakur - Step by step VGG16 implementation in </a:t>
            </a:r>
            <a:r>
              <a:rPr lang="en-IN" dirty="0" err="1">
                <a:latin typeface="Times New Roman" panose="02020603050405020304" pitchFamily="18" charset="0"/>
                <a:cs typeface="Times New Roman" panose="02020603050405020304" pitchFamily="18" charset="0"/>
              </a:rPr>
              <a:t>Keras</a:t>
            </a:r>
            <a:r>
              <a:rPr lang="en-IN" dirty="0">
                <a:latin typeface="Times New Roman" panose="02020603050405020304" pitchFamily="18" charset="0"/>
                <a:cs typeface="Times New Roman" panose="02020603050405020304" pitchFamily="18" charset="0"/>
              </a:rPr>
              <a:t> for beginners - </a:t>
            </a:r>
            <a:r>
              <a:rPr lang="en-IN" u="sng" dirty="0">
                <a:solidFill>
                  <a:srgbClr val="0070C0"/>
                </a:solidFill>
                <a:latin typeface="Times New Roman" panose="02020603050405020304" pitchFamily="18" charset="0"/>
                <a:cs typeface="Times New Roman" panose="02020603050405020304" pitchFamily="18" charset="0"/>
              </a:rPr>
              <a:t>https://</a:t>
            </a:r>
            <a:r>
              <a:rPr lang="en-IN" u="sng" dirty="0" smtClean="0">
                <a:solidFill>
                  <a:srgbClr val="0070C0"/>
                </a:solidFill>
                <a:latin typeface="Times New Roman" panose="02020603050405020304" pitchFamily="18" charset="0"/>
                <a:cs typeface="Times New Roman" panose="02020603050405020304" pitchFamily="18" charset="0"/>
              </a:rPr>
              <a:t>towardsdatascience.com/step-by-step-vgg16-implementation-in-keras-for-beginners-a833c686ae6c</a:t>
            </a:r>
            <a:endParaRPr lang="en-IN" dirty="0">
              <a:solidFill>
                <a:srgbClr val="0070C0"/>
              </a:solidFill>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Jason </a:t>
            </a:r>
            <a:r>
              <a:rPr lang="en-IN" dirty="0" err="1">
                <a:latin typeface="Times New Roman" panose="02020603050405020304" pitchFamily="18" charset="0"/>
                <a:cs typeface="Times New Roman" panose="02020603050405020304" pitchFamily="18" charset="0"/>
              </a:rPr>
              <a:t>Brownee</a:t>
            </a:r>
            <a:r>
              <a:rPr lang="en-IN" dirty="0">
                <a:latin typeface="Times New Roman" panose="02020603050405020304" pitchFamily="18" charset="0"/>
                <a:cs typeface="Times New Roman" panose="02020603050405020304" pitchFamily="18" charset="0"/>
              </a:rPr>
              <a:t> – Deep Learning for Natural Language Processing -</a:t>
            </a:r>
            <a:r>
              <a:rPr lang="en-IN" u="sng" dirty="0">
                <a:latin typeface="Times New Roman" panose="02020603050405020304" pitchFamily="18" charset="0"/>
                <a:cs typeface="Times New Roman" panose="02020603050405020304" pitchFamily="18" charset="0"/>
              </a:rPr>
              <a:t> </a:t>
            </a:r>
            <a:r>
              <a:rPr lang="en-IN" u="sng" dirty="0">
                <a:solidFill>
                  <a:srgbClr val="0070C0"/>
                </a:solidFill>
                <a:latin typeface="Times New Roman" panose="02020603050405020304" pitchFamily="18" charset="0"/>
                <a:cs typeface="Times New Roman" panose="02020603050405020304" pitchFamily="18" charset="0"/>
              </a:rPr>
              <a:t>https://machinelearningmastery.com/deep-learning-for-nlp/</a:t>
            </a:r>
            <a:endParaRPr lang="en-IN" dirty="0">
              <a:solidFill>
                <a:srgbClr val="0070C0"/>
              </a:solidFill>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Shuang</a:t>
            </a:r>
            <a:r>
              <a:rPr lang="en-IN" dirty="0">
                <a:latin typeface="Times New Roman" panose="02020603050405020304" pitchFamily="18" charset="0"/>
                <a:cs typeface="Times New Roman" panose="02020603050405020304" pitchFamily="18" charset="0"/>
              </a:rPr>
              <a:t> Bai – A survey on automatic image caption generation - </a:t>
            </a:r>
            <a:r>
              <a:rPr lang="en-IN" u="sng" dirty="0">
                <a:solidFill>
                  <a:srgbClr val="0070C0"/>
                </a:solidFill>
                <a:latin typeface="Times New Roman" panose="02020603050405020304" pitchFamily="18" charset="0"/>
                <a:cs typeface="Times New Roman" panose="02020603050405020304" pitchFamily="18" charset="0"/>
              </a:rPr>
              <a:t>https://www.sciencedirect.com/science/article/abs/pii/S0925231218306659?via%3Dihub#!</a:t>
            </a:r>
            <a:endParaRPr lang="en-IN" dirty="0">
              <a:solidFill>
                <a:srgbClr val="0070C0"/>
              </a:solidFill>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Anonymous (2018) – VGG16 – Convolutional Network for Classification and Detection - </a:t>
            </a:r>
            <a:r>
              <a:rPr lang="en-IN" u="sng" dirty="0">
                <a:solidFill>
                  <a:srgbClr val="0070C0"/>
                </a:solidFill>
                <a:latin typeface="Times New Roman" panose="02020603050405020304" pitchFamily="18" charset="0"/>
                <a:cs typeface="Times New Roman" panose="02020603050405020304" pitchFamily="18" charset="0"/>
              </a:rPr>
              <a:t>https://neurohive.io/en/popular-networks/vgg16/</a:t>
            </a:r>
            <a:endParaRPr lang="en-IN" dirty="0">
              <a:solidFill>
                <a:srgbClr val="0070C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53706"/>
            <a:ext cx="8518507" cy="5952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BIBLIOGRAPHY</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339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532" y="179832"/>
            <a:ext cx="3421162" cy="673608"/>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Progress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8913" y="1201783"/>
            <a:ext cx="10058400" cy="5033553"/>
          </a:xfrm>
        </p:spPr>
        <p:txBody>
          <a:bodyPr>
            <a:normAutofit/>
          </a:bodyPr>
          <a:lstStyle/>
          <a:p>
            <a:r>
              <a:rPr lang="en-IN" sz="2200" dirty="0" smtClean="0">
                <a:latin typeface="Times New Roman" panose="02020603050405020304" pitchFamily="18" charset="0"/>
                <a:cs typeface="Times New Roman" panose="02020603050405020304" pitchFamily="18" charset="0"/>
              </a:rPr>
              <a:t>Data Gathering</a:t>
            </a:r>
          </a:p>
          <a:p>
            <a:pPr lvl="1"/>
            <a:r>
              <a:rPr lang="en-IN" sz="2200" b="1" dirty="0">
                <a:latin typeface="Times New Roman" panose="02020603050405020304" pitchFamily="18" charset="0"/>
                <a:cs typeface="Times New Roman" panose="02020603050405020304" pitchFamily="18" charset="0"/>
              </a:rPr>
              <a:t>Flickr_8K dataset – </a:t>
            </a:r>
            <a:r>
              <a:rPr lang="en-IN" sz="2200" dirty="0">
                <a:latin typeface="Times New Roman" panose="02020603050405020304" pitchFamily="18" charset="0"/>
                <a:cs typeface="Times New Roman" panose="02020603050405020304" pitchFamily="18" charset="0"/>
              </a:rPr>
              <a:t>For this project, Flickr_8K dataset is being used as other big datasets like Flickr_30K and MSCOCO datasets can take weeks just to train the network.</a:t>
            </a:r>
            <a:endParaRPr lang="en-IN" sz="2200" b="1" dirty="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Web user interface created</a:t>
            </a:r>
          </a:p>
          <a:p>
            <a:r>
              <a:rPr lang="en-IN" sz="2200" dirty="0" smtClean="0">
                <a:latin typeface="Times New Roman" panose="02020603050405020304" pitchFamily="18" charset="0"/>
                <a:cs typeface="Times New Roman" panose="02020603050405020304" pitchFamily="18" charset="0"/>
              </a:rPr>
              <a:t>Pre-processing done</a:t>
            </a:r>
          </a:p>
          <a:p>
            <a:r>
              <a:rPr lang="en-IN" sz="2200" dirty="0" smtClean="0">
                <a:latin typeface="Times New Roman" panose="02020603050405020304" pitchFamily="18" charset="0"/>
                <a:cs typeface="Times New Roman" panose="02020603050405020304" pitchFamily="18" charset="0"/>
              </a:rPr>
              <a:t>Features extracted from images</a:t>
            </a:r>
          </a:p>
          <a:p>
            <a:r>
              <a:rPr lang="en-IN" sz="2200" smtClean="0">
                <a:latin typeface="Times New Roman" panose="02020603050405020304" pitchFamily="18" charset="0"/>
                <a:cs typeface="Times New Roman" panose="02020603050405020304" pitchFamily="18" charset="0"/>
              </a:rPr>
              <a:t>Object identification done</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Model Generated using CNN</a:t>
            </a:r>
          </a:p>
          <a:p>
            <a:r>
              <a:rPr lang="en-IN" sz="2200" dirty="0" smtClean="0">
                <a:latin typeface="Times New Roman" panose="02020603050405020304" pitchFamily="18" charset="0"/>
                <a:cs typeface="Times New Roman" panose="02020603050405020304" pitchFamily="18" charset="0"/>
              </a:rPr>
              <a:t>Built LSTM model for </a:t>
            </a:r>
            <a:r>
              <a:rPr lang="en-IN" sz="2200" dirty="0">
                <a:latin typeface="Times New Roman" panose="02020603050405020304" pitchFamily="18" charset="0"/>
                <a:cs typeface="Times New Roman" panose="02020603050405020304" pitchFamily="18" charset="0"/>
              </a:rPr>
              <a:t>C</a:t>
            </a:r>
            <a:r>
              <a:rPr lang="en-IN" sz="2200" dirty="0" smtClean="0">
                <a:latin typeface="Times New Roman" panose="02020603050405020304" pitchFamily="18" charset="0"/>
                <a:cs typeface="Times New Roman" panose="02020603050405020304" pitchFamily="18" charset="0"/>
              </a:rPr>
              <a:t>aption Generation</a:t>
            </a:r>
          </a:p>
          <a:p>
            <a:r>
              <a:rPr lang="en-IN" sz="2200" dirty="0" smtClean="0">
                <a:latin typeface="Times New Roman" panose="02020603050405020304" pitchFamily="18" charset="0"/>
                <a:cs typeface="Times New Roman" panose="02020603050405020304" pitchFamily="18" charset="0"/>
              </a:rPr>
              <a:t>Validated the model using BLEU Score</a:t>
            </a:r>
          </a:p>
          <a:p>
            <a:r>
              <a:rPr lang="en-IN" sz="2200" dirty="0" smtClean="0">
                <a:latin typeface="Times New Roman" panose="02020603050405020304" pitchFamily="18" charset="0"/>
                <a:cs typeface="Times New Roman" panose="02020603050405020304" pitchFamily="18" charset="0"/>
              </a:rPr>
              <a:t>Deployed the ML Model into the web application</a:t>
            </a:r>
          </a:p>
          <a:p>
            <a:endParaRPr lang="en-IN" sz="2200" dirty="0" smtClean="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6254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87595">
            <a:off x="3967887" y="2967335"/>
            <a:ext cx="4256230" cy="923330"/>
          </a:xfrm>
          <a:prstGeom prst="rect">
            <a:avLst/>
          </a:prstGeom>
          <a:noFill/>
        </p:spPr>
        <p:txBody>
          <a:bodyPr wrap="none" lIns="91440" tIns="45720" rIns="91440" bIns="45720">
            <a:spAutoFit/>
          </a:bodyPr>
          <a:lstStyle/>
          <a:p>
            <a:pPr algn="ctr"/>
            <a:r>
              <a:rPr lang="en-US" sz="5400" b="0" cap="none" spc="0" dirty="0" smtClean="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5400" b="0" cap="none" spc="0"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202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1062446"/>
            <a:ext cx="10058400" cy="5138057"/>
          </a:xfrm>
        </p:spPr>
        <p:txBody>
          <a:bodyPr>
            <a:normAutofit/>
          </a:bodyPr>
          <a:lstStyle/>
          <a:p>
            <a:pPr marL="0" indent="0">
              <a:buNone/>
            </a:pPr>
            <a:r>
              <a:rPr lang="en-IN" sz="2800" b="1" dirty="0" smtClean="0">
                <a:latin typeface="Times New Roman" panose="02020603050405020304" pitchFamily="18" charset="0"/>
                <a:cs typeface="Times New Roman" panose="02020603050405020304" pitchFamily="18" charset="0"/>
              </a:rPr>
              <a:t>Existing Systems </a:t>
            </a:r>
          </a:p>
          <a:p>
            <a:r>
              <a:rPr lang="en-IN" sz="2400" b="1" dirty="0" smtClean="0">
                <a:latin typeface="Times New Roman" panose="02020603050405020304" pitchFamily="18" charset="0"/>
                <a:cs typeface="Times New Roman" panose="02020603050405020304" pitchFamily="18" charset="0"/>
              </a:rPr>
              <a:t>Captionbot.ai</a:t>
            </a:r>
          </a:p>
          <a:p>
            <a:pPr lvl="1"/>
            <a:r>
              <a:rPr lang="en-IN" sz="2000" dirty="0" smtClean="0">
                <a:latin typeface="Times New Roman" panose="02020603050405020304" pitchFamily="18" charset="0"/>
                <a:cs typeface="Times New Roman" panose="02020603050405020304" pitchFamily="18" charset="0"/>
              </a:rPr>
              <a:t>It is a product of Microsoft.</a:t>
            </a:r>
          </a:p>
          <a:p>
            <a:pPr lvl="1"/>
            <a:r>
              <a:rPr lang="en-IN" sz="2000" dirty="0" smtClean="0">
                <a:latin typeface="Times New Roman" panose="02020603050405020304" pitchFamily="18" charset="0"/>
                <a:cs typeface="Times New Roman" panose="02020603050405020304" pitchFamily="18" charset="0"/>
              </a:rPr>
              <a:t>It is an ML application which can understand the content of any image.</a:t>
            </a:r>
          </a:p>
          <a:p>
            <a:pPr lvl="1"/>
            <a:r>
              <a:rPr lang="en-IN" sz="2000" dirty="0">
                <a:latin typeface="Times New Roman" panose="02020603050405020304" pitchFamily="18" charset="0"/>
                <a:cs typeface="Times New Roman" panose="02020603050405020304" pitchFamily="18" charset="0"/>
              </a:rPr>
              <a:t>When </a:t>
            </a:r>
            <a:r>
              <a:rPr lang="en-IN" sz="2000" dirty="0" smtClean="0">
                <a:latin typeface="Times New Roman" panose="02020603050405020304" pitchFamily="18" charset="0"/>
                <a:cs typeface="Times New Roman" panose="02020603050405020304" pitchFamily="18" charset="0"/>
              </a:rPr>
              <a:t>a person upload </a:t>
            </a:r>
            <a:r>
              <a:rPr lang="en-IN" sz="2000" dirty="0">
                <a:latin typeface="Times New Roman" panose="02020603050405020304" pitchFamily="18" charset="0"/>
                <a:cs typeface="Times New Roman" panose="02020603050405020304" pitchFamily="18" charset="0"/>
              </a:rPr>
              <a:t>a photo, it is sent to Microsoft for image analysis to return a </a:t>
            </a:r>
            <a:r>
              <a:rPr lang="en-IN" sz="2000" dirty="0" smtClean="0">
                <a:latin typeface="Times New Roman" panose="02020603050405020304" pitchFamily="18" charset="0"/>
                <a:cs typeface="Times New Roman" panose="02020603050405020304" pitchFamily="18" charset="0"/>
              </a:rPr>
              <a:t>caption</a:t>
            </a:r>
          </a:p>
          <a:p>
            <a:pPr lvl="1"/>
            <a:r>
              <a:rPr lang="en-IN" sz="2000" dirty="0" smtClean="0">
                <a:latin typeface="Times New Roman" panose="02020603050405020304" pitchFamily="18" charset="0"/>
                <a:cs typeface="Times New Roman" panose="02020603050405020304" pitchFamily="18" charset="0"/>
              </a:rPr>
              <a:t>The application will not store or publish the images anywhere.</a:t>
            </a:r>
          </a:p>
          <a:p>
            <a:pPr lvl="1"/>
            <a:r>
              <a:rPr lang="en-IN" sz="2000" dirty="0" smtClean="0">
                <a:latin typeface="Times New Roman" panose="02020603050405020304" pitchFamily="18" charset="0"/>
                <a:cs typeface="Times New Roman" panose="02020603050405020304" pitchFamily="18" charset="0"/>
              </a:rPr>
              <a:t>It uses Computer </a:t>
            </a:r>
            <a:r>
              <a:rPr lang="en-IN" sz="2000" dirty="0">
                <a:latin typeface="Times New Roman" panose="02020603050405020304" pitchFamily="18" charset="0"/>
                <a:cs typeface="Times New Roman" panose="02020603050405020304" pitchFamily="18" charset="0"/>
              </a:rPr>
              <a:t>V</a:t>
            </a:r>
            <a:r>
              <a:rPr lang="en-IN" sz="2000" dirty="0" smtClean="0">
                <a:latin typeface="Times New Roman" panose="02020603050405020304" pitchFamily="18" charset="0"/>
                <a:cs typeface="Times New Roman" panose="02020603050405020304" pitchFamily="18" charset="0"/>
              </a:rPr>
              <a:t>ision API and Emotion API</a:t>
            </a:r>
          </a:p>
          <a:p>
            <a:r>
              <a:rPr lang="en-IN" sz="2400" b="1" dirty="0" smtClean="0">
                <a:latin typeface="Times New Roman" panose="02020603050405020304" pitchFamily="18" charset="0"/>
                <a:cs typeface="Times New Roman" panose="02020603050405020304" pitchFamily="18" charset="0"/>
              </a:rPr>
              <a:t>How-Old.net</a:t>
            </a:r>
          </a:p>
          <a:p>
            <a:pPr lvl="1"/>
            <a:r>
              <a:rPr lang="en-IN" sz="2000" dirty="0" smtClean="0">
                <a:latin typeface="Times New Roman" panose="02020603050405020304" pitchFamily="18" charset="0"/>
                <a:cs typeface="Times New Roman" panose="02020603050405020304" pitchFamily="18" charset="0"/>
              </a:rPr>
              <a:t>It is also a product of Microsoft.</a:t>
            </a:r>
          </a:p>
          <a:p>
            <a:pPr lvl="1"/>
            <a:r>
              <a:rPr lang="en-IN" sz="2000" dirty="0" smtClean="0">
                <a:latin typeface="Times New Roman" panose="02020603050405020304" pitchFamily="18" charset="0"/>
                <a:cs typeface="Times New Roman" panose="02020603050405020304" pitchFamily="18" charset="0"/>
              </a:rPr>
              <a:t>It estimates the age of the person in the given image. </a:t>
            </a:r>
          </a:p>
          <a:p>
            <a:pPr lvl="1"/>
            <a:r>
              <a:rPr lang="en-IN" sz="2000" dirty="0" smtClean="0">
                <a:latin typeface="Times New Roman" panose="02020603050405020304" pitchFamily="18" charset="0"/>
                <a:cs typeface="Times New Roman" panose="02020603050405020304" pitchFamily="18" charset="0"/>
              </a:rPr>
              <a:t>The age is generated as a caption</a:t>
            </a:r>
          </a:p>
          <a:p>
            <a:r>
              <a:rPr lang="en-IN" sz="2400" b="1" dirty="0" smtClean="0">
                <a:latin typeface="Times New Roman" panose="02020603050405020304" pitchFamily="18" charset="0"/>
                <a:cs typeface="Times New Roman" panose="02020603050405020304" pitchFamily="18" charset="0"/>
              </a:rPr>
              <a:t>TwinsOrNot.net</a:t>
            </a:r>
          </a:p>
          <a:p>
            <a:pPr lvl="1"/>
            <a:r>
              <a:rPr lang="en-IN" sz="2000" dirty="0" smtClean="0">
                <a:latin typeface="Times New Roman" panose="02020603050405020304" pitchFamily="18" charset="0"/>
                <a:cs typeface="Times New Roman" panose="02020603050405020304" pitchFamily="18" charset="0"/>
              </a:rPr>
              <a:t>It identifies whether the image has twins or not</a:t>
            </a:r>
            <a:endParaRPr lang="en-IN" sz="2000" dirty="0">
              <a:latin typeface="Times New Roman" panose="02020603050405020304" pitchFamily="18"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500897" y="278674"/>
            <a:ext cx="5196297" cy="505098"/>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620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76550" y="1297578"/>
            <a:ext cx="10058400" cy="4659086"/>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Automatic Description Generation from Images: A Survey of Models, Datasets, and Evaluation Measures</a:t>
            </a:r>
          </a:p>
          <a:p>
            <a:r>
              <a:rPr lang="en-IN" sz="2400" dirty="0" smtClean="0">
                <a:latin typeface="Times New Roman" panose="02020603050405020304" pitchFamily="18" charset="0"/>
                <a:cs typeface="Times New Roman" panose="02020603050405020304" pitchFamily="18" charset="0"/>
              </a:rPr>
              <a:t>Authors: </a:t>
            </a:r>
            <a:r>
              <a:rPr lang="en-IN" sz="2400" dirty="0">
                <a:latin typeface="Times New Roman" panose="02020603050405020304" pitchFamily="18" charset="0"/>
                <a:cs typeface="Times New Roman" panose="02020603050405020304" pitchFamily="18" charset="0"/>
              </a:rPr>
              <a:t>Raffaella Bernardi, Ruket Cakici, Desmond Elliott, Aykut Erdem, Erkut Erdem, Nazli Ikizler-Cinbis, Frank Keller, Adrian Muscat, Barbara Plank</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Cornell University</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Here in this paper, the authors have described their project as a challenging problem as the model was not working properly with natural images that have recently received a </a:t>
            </a:r>
            <a:r>
              <a:rPr lang="en-IN" sz="2400" dirty="0" smtClean="0">
                <a:latin typeface="Times New Roman" panose="02020603050405020304" pitchFamily="18" charset="0"/>
                <a:cs typeface="Times New Roman" panose="02020603050405020304" pitchFamily="18" charset="0"/>
              </a:rPr>
              <a:t>huge </a:t>
            </a:r>
            <a:r>
              <a:rPr lang="en-IN" sz="2400" dirty="0">
                <a:latin typeface="Times New Roman" panose="02020603050405020304" pitchFamily="18" charset="0"/>
                <a:cs typeface="Times New Roman" panose="02020603050405020304" pitchFamily="18" charset="0"/>
              </a:rPr>
              <a:t>amount of </a:t>
            </a:r>
            <a:r>
              <a:rPr lang="en-IN" sz="2400" dirty="0" smtClean="0">
                <a:latin typeface="Times New Roman" panose="02020603050405020304" pitchFamily="18" charset="0"/>
                <a:cs typeface="Times New Roman" panose="02020603050405020304" pitchFamily="18" charset="0"/>
              </a:rPr>
              <a:t>attraction </a:t>
            </a:r>
            <a:r>
              <a:rPr lang="en-IN" sz="2400" dirty="0">
                <a:latin typeface="Times New Roman" panose="02020603050405020304" pitchFamily="18" charset="0"/>
                <a:cs typeface="Times New Roman" panose="02020603050405020304" pitchFamily="18" charset="0"/>
              </a:rPr>
              <a:t>from the computer vision and natural language processing communities. Also, they have classified the existing approaches based on how they conceptualized this problem. They </a:t>
            </a:r>
            <a:r>
              <a:rPr lang="en-IN" sz="2400" dirty="0" smtClean="0">
                <a:latin typeface="Times New Roman" panose="02020603050405020304" pitchFamily="18" charset="0"/>
                <a:cs typeface="Times New Roman" panose="02020603050405020304" pitchFamily="18" charset="0"/>
              </a:rPr>
              <a:t>have helped in reviewing the detailed description of existing models along with their advantages and disadvantages.</a:t>
            </a:r>
            <a:endParaRPr lang="en-IN" sz="2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3500897" y="182879"/>
            <a:ext cx="5196297" cy="5050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076550" y="761944"/>
            <a:ext cx="2424347"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Research Papers</a:t>
            </a:r>
          </a:p>
        </p:txBody>
      </p:sp>
    </p:spTree>
    <p:extLst>
      <p:ext uri="{BB962C8B-B14F-4D97-AF65-F5344CB8AC3E}">
        <p14:creationId xmlns:p14="http://schemas.microsoft.com/office/powerpoint/2010/main" val="1877872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107" y="1816607"/>
            <a:ext cx="10843480" cy="3626249"/>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An Empirical Study of Language CNN for Image Captioning</a:t>
            </a:r>
          </a:p>
          <a:p>
            <a:r>
              <a:rPr lang="en-IN" sz="2400" dirty="0" smtClean="0">
                <a:latin typeface="Times New Roman" panose="02020603050405020304" pitchFamily="18" charset="0"/>
                <a:cs typeface="Times New Roman" panose="02020603050405020304" pitchFamily="18" charset="0"/>
              </a:rPr>
              <a:t>Authors: Jiuxiang Gu, Gang Wang, Jianfei Cai, Tsuhan Chen</a:t>
            </a: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2017 IEEE International Conference on Computer Vision</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the effectiveness of their approach is validated on two datasets: Flickr30K and MS COCO. The extensive experimental results show that their method outperforms the vanilla recurrent neural network-based language models and is competitive with state-of-the-art methods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Even with 30000 images, the author was able to get only 76 % accuracy.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54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738232"/>
            <a:ext cx="10058400" cy="3286614"/>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 Comprehensive survey of Deep Learning for Image </a:t>
            </a:r>
            <a:r>
              <a:rPr lang="en-IN" sz="2400" dirty="0" smtClean="0">
                <a:latin typeface="Times New Roman" panose="02020603050405020304" pitchFamily="18" charset="0"/>
                <a:cs typeface="Times New Roman" panose="02020603050405020304" pitchFamily="18" charset="0"/>
              </a:rPr>
              <a:t>Captioning</a:t>
            </a:r>
          </a:p>
          <a:p>
            <a:r>
              <a:rPr lang="en-IN" sz="2400" dirty="0" smtClean="0">
                <a:latin typeface="Times New Roman" panose="02020603050405020304" pitchFamily="18" charset="0"/>
                <a:cs typeface="Times New Roman" panose="02020603050405020304" pitchFamily="18" charset="0"/>
              </a:rPr>
              <a:t>Authors: MD. Zakir Hossain, Ferdous Sohel, Mohd Fairuz Shiratuddin, Hamid Laga</a:t>
            </a: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Murdoch University, </a:t>
            </a:r>
            <a:r>
              <a:rPr lang="en-IN" sz="2400" dirty="0" smtClean="0">
                <a:latin typeface="Times New Roman" panose="02020603050405020304" pitchFamily="18" charset="0"/>
                <a:cs typeface="Times New Roman" panose="02020603050405020304" pitchFamily="18" charset="0"/>
              </a:rPr>
              <a:t>Australia</a:t>
            </a:r>
          </a:p>
          <a:p>
            <a:r>
              <a:rPr lang="en-IN" sz="2400" dirty="0" smtClean="0">
                <a:latin typeface="Times New Roman" panose="02020603050405020304" pitchFamily="18" charset="0"/>
                <a:cs typeface="Times New Roman" panose="02020603050405020304" pitchFamily="18" charset="0"/>
              </a:rPr>
              <a:t>Summary: </a:t>
            </a:r>
            <a:r>
              <a:rPr lang="en-IN" sz="2400" dirty="0">
                <a:latin typeface="Times New Roman" panose="02020603050405020304" pitchFamily="18" charset="0"/>
                <a:cs typeface="Times New Roman" panose="02020603050405020304" pitchFamily="18" charset="0"/>
              </a:rPr>
              <a:t>In this paper, Although deep learning-based image captioning methods have achieved remarkable progress in recent years, a robust image captioning method that is able to generate high-quality captions for all images is yet to be achieved.</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490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26303" y="870857"/>
            <a:ext cx="10058400" cy="5233852"/>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What is the Role of Recurrent Neural Networks (RNNs) in an Image Caption Generator?</a:t>
            </a:r>
          </a:p>
          <a:p>
            <a:r>
              <a:rPr lang="en-IN" sz="2400" dirty="0" smtClean="0">
                <a:latin typeface="Times New Roman" panose="02020603050405020304" pitchFamily="18" charset="0"/>
                <a:cs typeface="Times New Roman" panose="02020603050405020304" pitchFamily="18" charset="0"/>
              </a:rPr>
              <a:t>Authors: Marc Tanti, Albert Gatt, Kenneth P. Camilleri</a:t>
            </a:r>
            <a:endParaRPr lang="en-IN" sz="2400" dirty="0" smtClean="0">
              <a:solidFill>
                <a:schemeClr val="accent1"/>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Cornell University</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a recurrent neural network (RNN) is typically viewed as the primary ‘generation’ component. The authors suggest that the image features should be ‘injected’ into the RNN. They have viewed the RNN algorithm as only encoding the previously generated words. According to the authors, the RNN algorithm should only be used to encode linguistic features and that only the final representation should be ‘merged’ with the image features at a later stage. The paper compares these two architectures. As suggested RNNs are better viewed as encoders, rather than generators.</a:t>
            </a:r>
          </a:p>
        </p:txBody>
      </p:sp>
    </p:spTree>
    <p:extLst>
      <p:ext uri="{BB962C8B-B14F-4D97-AF65-F5344CB8AC3E}">
        <p14:creationId xmlns:p14="http://schemas.microsoft.com/office/powerpoint/2010/main" val="1776473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081350"/>
            <a:ext cx="10058400" cy="2891244"/>
          </a:xfrm>
        </p:spPr>
        <p:txBody>
          <a:bodyPr>
            <a:normAutofit/>
          </a:bodyPr>
          <a:lstStyle/>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Frontend: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HTML, CSS, Bootstrap</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Backend: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Flask 1.x</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Development Tool</a:t>
            </a:r>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a:latin typeface="Times New Roman" panose="02020603050405020304" pitchFamily="18" charset="0"/>
                <a:ea typeface="Verdana" panose="020B0604030504040204" pitchFamily="34" charset="0"/>
                <a:cs typeface="Times New Roman" panose="02020603050405020304" pitchFamily="18" charset="0"/>
              </a:rPr>
              <a:t>Python 3.7</a:t>
            </a:r>
          </a:p>
          <a:p>
            <a:r>
              <a:rPr lang="en-US" sz="2400" b="1" dirty="0">
                <a:latin typeface="Times New Roman" panose="02020603050405020304" pitchFamily="18" charset="0"/>
                <a:ea typeface="Verdana" panose="020B0604030504040204" pitchFamily="34" charset="0"/>
                <a:cs typeface="Times New Roman" panose="02020603050405020304" pitchFamily="18" charset="0"/>
              </a:rPr>
              <a:t>Storage (Dataset</a:t>
            </a:r>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Google Drive</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IDE: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Jupyter</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Notebook (Anaconda 3),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VS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Code</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Packages</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TensorFlow</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Keras</a:t>
            </a:r>
            <a:endParaRPr lang="en-US" sz="2400" dirty="0" smtClean="0">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Title 1"/>
          <p:cNvSpPr>
            <a:spLocks noGrp="1"/>
          </p:cNvSpPr>
          <p:nvPr>
            <p:ph type="title"/>
          </p:nvPr>
        </p:nvSpPr>
        <p:spPr>
          <a:xfrm>
            <a:off x="2609741" y="214666"/>
            <a:ext cx="6978614" cy="900031"/>
          </a:xfrm>
        </p:spPr>
        <p:txBody>
          <a:bodyPr>
            <a:noAutofit/>
          </a:bodyPr>
          <a:lstStyle/>
          <a:p>
            <a:pPr algn="ctr"/>
            <a:r>
              <a:rPr lang="en-IN" sz="3600" b="1" dirty="0">
                <a:latin typeface="Times New Roman" panose="02020603050405020304" pitchFamily="18" charset="0"/>
                <a:cs typeface="Times New Roman" panose="02020603050405020304" pitchFamily="18" charset="0"/>
              </a:rPr>
              <a:t>TOOLS AND TECHNOLOGIES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885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1623</TotalTime>
  <Words>2888</Words>
  <Application>Microsoft Office PowerPoint</Application>
  <PresentationFormat>Widescreen</PresentationFormat>
  <Paragraphs>506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Rockwell</vt:lpstr>
      <vt:lpstr>Rockwell Condensed</vt:lpstr>
      <vt:lpstr>Times New Roman</vt:lpstr>
      <vt:lpstr>Verdana</vt:lpstr>
      <vt:lpstr>Wingdings</vt:lpstr>
      <vt:lpstr>Wingdings 3</vt:lpstr>
      <vt:lpstr>Wood Type</vt:lpstr>
      <vt:lpstr>Caption Generator</vt:lpstr>
      <vt:lpstr>ABSTRACT</vt:lpstr>
      <vt:lpstr>INTRODUCTION</vt:lpstr>
      <vt:lpstr>LITERATURE SURVEY</vt:lpstr>
      <vt:lpstr>PowerPoint Presentation</vt:lpstr>
      <vt:lpstr>PowerPoint Presentation</vt:lpstr>
      <vt:lpstr>PowerPoint Presentation</vt:lpstr>
      <vt:lpstr>PowerPoint Presentation</vt:lpstr>
      <vt:lpstr>TOOLS AND TECHNOLOGIES</vt:lpstr>
      <vt:lpstr>Functionalities</vt:lpstr>
      <vt:lpstr>Functionalities</vt:lpstr>
      <vt:lpstr>DETAILED METHODOLOGY</vt:lpstr>
      <vt:lpstr>DETAILED METHODOLOGY</vt:lpstr>
      <vt:lpstr>DETAILED METHODOLOGY</vt:lpstr>
      <vt:lpstr>DETAILED METHODOLOGY</vt:lpstr>
      <vt:lpstr>DETAILED METHODOLOGY</vt:lpstr>
      <vt:lpstr>PowerPoint Presentation</vt:lpstr>
      <vt:lpstr>Design diagrams</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BIBLIOGRAPHY</vt:lpstr>
      <vt:lpstr>Progress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Vijaykumar R Pai</dc:creator>
  <cp:lastModifiedBy>Vijaykumar R Pai</cp:lastModifiedBy>
  <cp:revision>149</cp:revision>
  <dcterms:created xsi:type="dcterms:W3CDTF">2020-01-17T17:26:53Z</dcterms:created>
  <dcterms:modified xsi:type="dcterms:W3CDTF">2020-05-01T09:17:29Z</dcterms:modified>
</cp:coreProperties>
</file>